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344" r:id="rId2"/>
    <p:sldId id="386" r:id="rId3"/>
    <p:sldId id="388" r:id="rId4"/>
    <p:sldId id="389" r:id="rId5"/>
    <p:sldId id="390" r:id="rId6"/>
    <p:sldId id="391" r:id="rId7"/>
    <p:sldId id="392" r:id="rId8"/>
    <p:sldId id="395" r:id="rId9"/>
    <p:sldId id="396" r:id="rId10"/>
    <p:sldId id="411" r:id="rId11"/>
    <p:sldId id="409" r:id="rId12"/>
    <p:sldId id="398" r:id="rId13"/>
    <p:sldId id="399" r:id="rId14"/>
    <p:sldId id="400" r:id="rId15"/>
    <p:sldId id="401" r:id="rId16"/>
    <p:sldId id="402" r:id="rId17"/>
    <p:sldId id="410" r:id="rId18"/>
    <p:sldId id="385" r:id="rId19"/>
  </p:sldIdLst>
  <p:sldSz cx="12192000" cy="6858000"/>
  <p:notesSz cx="6797675" cy="98742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sonková Monika" initials="C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etlý štýl 3 - zvýrazneni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3" autoAdjust="0"/>
    <p:restoredTop sz="93124" autoAdjust="0"/>
  </p:normalViewPr>
  <p:slideViewPr>
    <p:cSldViewPr snapToObjects="1">
      <p:cViewPr varScale="1">
        <p:scale>
          <a:sx n="107" d="100"/>
          <a:sy n="107" d="100"/>
        </p:scale>
        <p:origin x="8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89F06-0113-48F8-BC31-637D58DAB283}" type="datetimeFigureOut">
              <a:rPr lang="sk-SK" smtClean="0"/>
              <a:t>17.5.2019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558BA-5F44-4B73-AA57-13C01C26158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6431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0434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9708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2714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4761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0610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9637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0212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558BA-5F44-4B73-AA57-13C01C261586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0769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Obdĺžnik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12" name="Zástupný symbol čísla snímky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Obdĺžnik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Obdĺžnik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1.-2. jún 2017</a:t>
            </a: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58E716-A430-4CD5-BEB4-D53F66EB4F4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logo_IRRVA_2014-20_pro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1" y="150291"/>
            <a:ext cx="2146817" cy="55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</p:txBody>
      </p:sp>
      <p:sp>
        <p:nvSpPr>
          <p:cNvPr id="5" name="Zástupný objekt pre obsah 4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210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1800" dirty="0" smtClean="0"/>
              <a:t>Výzva zo dňa </a:t>
            </a:r>
            <a:r>
              <a:rPr lang="sk-SK" sz="1800" dirty="0" smtClean="0"/>
              <a:t>13.3.2019</a:t>
            </a:r>
            <a:endParaRPr lang="sk-SK" sz="1800" dirty="0" smtClean="0"/>
          </a:p>
          <a:p>
            <a:pPr marL="0" indent="0">
              <a:buNone/>
            </a:pPr>
            <a:r>
              <a:rPr lang="sk-SK" sz="1800" b="1" dirty="0" smtClean="0"/>
              <a:t>INTERREG V-A </a:t>
            </a:r>
            <a:r>
              <a:rPr lang="sk-SK" sz="1800" b="1" dirty="0" smtClean="0"/>
              <a:t>SK-CZ/2019/10</a:t>
            </a:r>
            <a:endParaRPr lang="sk-SK" sz="1800" b="1" dirty="0" smtClean="0"/>
          </a:p>
          <a:p>
            <a:pPr marL="0" indent="0">
              <a:buNone/>
            </a:pPr>
            <a:r>
              <a:rPr lang="sk-SK" sz="1800" dirty="0" smtClean="0"/>
              <a:t>Uzavretie výzvy (predkladanie </a:t>
            </a:r>
            <a:r>
              <a:rPr lang="sk-SK" sz="1800" dirty="0" err="1" smtClean="0"/>
              <a:t>ŽoNFP</a:t>
            </a:r>
            <a:r>
              <a:rPr lang="sk-SK" sz="1800" dirty="0" smtClean="0"/>
              <a:t>) do </a:t>
            </a:r>
            <a:r>
              <a:rPr lang="sk-SK" sz="1800" dirty="0" smtClean="0"/>
              <a:t>13.6.2019</a:t>
            </a:r>
            <a:endParaRPr lang="sk-SK" sz="1800" dirty="0" smtClean="0"/>
          </a:p>
          <a:p>
            <a:pPr marL="0" indent="0" algn="r">
              <a:buNone/>
            </a:pPr>
            <a:r>
              <a:rPr lang="sk-SK" sz="1800" dirty="0"/>
              <a:t>Výzva zo dňa </a:t>
            </a:r>
            <a:r>
              <a:rPr lang="sk-SK" sz="1800" dirty="0" smtClean="0"/>
              <a:t>30.4.2019</a:t>
            </a:r>
            <a:endParaRPr lang="sk-SK" sz="1800" dirty="0"/>
          </a:p>
          <a:p>
            <a:pPr marL="0" indent="0" algn="r">
              <a:buNone/>
            </a:pPr>
            <a:r>
              <a:rPr lang="sk-SK" sz="1800" b="1" dirty="0"/>
              <a:t>INTERREG V-A </a:t>
            </a:r>
            <a:r>
              <a:rPr lang="sk-SK" sz="1800" b="1" dirty="0" smtClean="0"/>
              <a:t>SK-CZ/2019/11</a:t>
            </a:r>
            <a:endParaRPr lang="sk-SK" sz="1800" b="1" dirty="0"/>
          </a:p>
          <a:p>
            <a:pPr marL="0" indent="0" algn="r">
              <a:buNone/>
            </a:pPr>
            <a:r>
              <a:rPr lang="sk-SK" sz="1800" dirty="0"/>
              <a:t>Uzavretie výzvy (predkladanie </a:t>
            </a:r>
            <a:r>
              <a:rPr lang="sk-SK" sz="1800" dirty="0" err="1"/>
              <a:t>ŽoNFP</a:t>
            </a:r>
            <a:r>
              <a:rPr lang="sk-SK" sz="1800" dirty="0"/>
              <a:t>) do </a:t>
            </a:r>
            <a:r>
              <a:rPr lang="sk-SK" sz="1800" dirty="0" smtClean="0"/>
              <a:t>10.9.2019</a:t>
            </a:r>
            <a:endParaRPr lang="sk-SK" sz="1800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Oprávnenosť výdavkov</a:t>
            </a:r>
          </a:p>
          <a:p>
            <a:pPr marL="0" indent="0" algn="ctr">
              <a:buNone/>
            </a:pP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Rozpočet</a:t>
            </a:r>
          </a:p>
          <a:p>
            <a:pPr marL="0" indent="0" algn="ctr">
              <a:buNone/>
            </a:pP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</a:t>
            </a:r>
            <a:endParaRPr lang="sk-SK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7" descr="logo_IRRVA_2014-20_pro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1" y="150291"/>
            <a:ext cx="2146817" cy="55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798082" y="5791999"/>
            <a:ext cx="2908764" cy="936878"/>
          </a:xfrm>
          <a:blipFill>
            <a:blip r:embed="rId4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pic>
        <p:nvPicPr>
          <p:cNvPr id="19" name="Obrázok 1" descr="Popis: cid:image002.jpg@01D1D771.6F74B1D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63" y="5791999"/>
            <a:ext cx="2470285" cy="91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ĺžnik 1"/>
          <p:cNvSpPr/>
          <p:nvPr/>
        </p:nvSpPr>
        <p:spPr>
          <a:xfrm>
            <a:off x="7608168" y="117025"/>
            <a:ext cx="49083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altLang="sk-SK" sz="2000" dirty="0">
                <a:latin typeface="Arial Narrow" panose="020B0606020202030204" pitchFamily="34" charset="0"/>
              </a:rPr>
              <a:t>SEMINÁR PRE ŽIADATEĽOV</a:t>
            </a:r>
            <a:br>
              <a:rPr lang="sk-SK" altLang="sk-SK" sz="2000" dirty="0">
                <a:latin typeface="Arial Narrow" panose="020B0606020202030204" pitchFamily="34" charset="0"/>
              </a:rPr>
            </a:br>
            <a:r>
              <a:rPr lang="sk-SK" altLang="sk-SK" sz="2000" dirty="0">
                <a:latin typeface="Arial Narrow" panose="020B0606020202030204" pitchFamily="34" charset="0"/>
              </a:rPr>
              <a:t/>
            </a:r>
            <a:br>
              <a:rPr lang="sk-SK" altLang="sk-SK" sz="2000" dirty="0">
                <a:latin typeface="Arial Narrow" panose="020B0606020202030204" pitchFamily="34" charset="0"/>
              </a:rPr>
            </a:br>
            <a:r>
              <a:rPr lang="sk-SK" altLang="sk-SK" dirty="0" err="1">
                <a:latin typeface="Arial Narrow" panose="020B0606020202030204" pitchFamily="34" charset="0"/>
              </a:rPr>
              <a:t>Interreg</a:t>
            </a:r>
            <a:r>
              <a:rPr lang="sk-SK" altLang="sk-SK" dirty="0">
                <a:latin typeface="Arial Narrow" panose="020B0606020202030204" pitchFamily="34" charset="0"/>
              </a:rPr>
              <a:t> V-A Slovenská republika – Česká republika</a:t>
            </a:r>
            <a:br>
              <a:rPr lang="sk-SK" altLang="sk-SK" dirty="0">
                <a:latin typeface="Arial Narrow" panose="020B0606020202030204" pitchFamily="34" charset="0"/>
              </a:rPr>
            </a:br>
            <a:r>
              <a:rPr lang="sk-SK" altLang="sk-SK" dirty="0">
                <a:latin typeface="Arial Narrow" panose="020B0606020202030204" pitchFamily="34" charset="0"/>
              </a:rPr>
              <a:t/>
            </a:r>
            <a:br>
              <a:rPr lang="sk-SK" altLang="sk-SK" dirty="0">
                <a:latin typeface="Arial Narrow" panose="020B0606020202030204" pitchFamily="34" charset="0"/>
              </a:rPr>
            </a:br>
            <a:r>
              <a:rPr lang="sk-SK" altLang="sk-SK" dirty="0">
                <a:latin typeface="Arial Narrow" panose="020B0606020202030204" pitchFamily="34" charset="0"/>
              </a:rPr>
              <a:t/>
            </a:r>
            <a:br>
              <a:rPr lang="sk-SK" altLang="sk-SK" dirty="0">
                <a:latin typeface="Arial Narrow" panose="020B0606020202030204" pitchFamily="34" charset="0"/>
              </a:rPr>
            </a:br>
            <a:endParaRPr lang="sk-SK" dirty="0"/>
          </a:p>
        </p:txBody>
      </p:sp>
      <p:sp>
        <p:nvSpPr>
          <p:cNvPr id="4" name="AutoShape 2" descr="MM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652" y="5744335"/>
            <a:ext cx="2756501" cy="100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7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8"/>
          <p:cNvSpPr>
            <a:spLocks noGrp="1"/>
          </p:cNvSpPr>
          <p:nvPr>
            <p:ph type="title"/>
          </p:nvPr>
        </p:nvSpPr>
        <p:spPr>
          <a:xfrm>
            <a:off x="4241731" y="704850"/>
            <a:ext cx="4013337" cy="677862"/>
          </a:xfrm>
        </p:spPr>
        <p:txBody>
          <a:bodyPr>
            <a:normAutofit/>
          </a:bodyPr>
          <a:lstStyle/>
          <a:p>
            <a:pPr marL="514350" indent="-514350"/>
            <a:r>
              <a:rPr lang="sk-SK" altLang="sk-SK" sz="2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5 . Výdavky na vybavenie</a:t>
            </a:r>
          </a:p>
        </p:txBody>
      </p:sp>
      <p:sp>
        <p:nvSpPr>
          <p:cNvPr id="7" name="Zástupný symbol obsahu 4"/>
          <p:cNvSpPr>
            <a:spLocks noGrp="1"/>
          </p:cNvSpPr>
          <p:nvPr>
            <p:ph sz="quarter" idx="1"/>
          </p:nvPr>
        </p:nvSpPr>
        <p:spPr>
          <a:xfrm>
            <a:off x="812800" y="1700808"/>
            <a:ext cx="10871200" cy="4495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sk-SK" altLang="sk-SK" sz="2800" dirty="0">
                <a:latin typeface="Arial Narrow" pitchFamily="34" charset="0"/>
              </a:rPr>
              <a:t>V danej rozpočtovej kapitole sa uvádzajú výdavky na  financovanie vybavenia kúpeného, prenajatého alebo požičaného súvisiaceho s plnením cieľa projektu, napr.: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800" dirty="0">
                <a:latin typeface="Arial Narrow" pitchFamily="34" charset="0"/>
              </a:rPr>
              <a:t>Vybavenie kancelárií;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800" dirty="0">
                <a:latin typeface="Arial Narrow" pitchFamily="34" charset="0"/>
              </a:rPr>
              <a:t>IT hardvér a softvér;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800" dirty="0">
                <a:latin typeface="Arial Narrow" pitchFamily="34" charset="0"/>
              </a:rPr>
              <a:t>Nábytok, vybavenie a inštalácie;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800" dirty="0">
                <a:latin typeface="Arial Narrow" pitchFamily="34" charset="0"/>
              </a:rPr>
              <a:t>Vybavenie laboratórií;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800" dirty="0">
                <a:latin typeface="Arial Narrow" pitchFamily="34" charset="0"/>
              </a:rPr>
              <a:t>Stroje, prístroje;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800" dirty="0">
                <a:latin typeface="Arial Narrow" pitchFamily="34" charset="0"/>
              </a:rPr>
              <a:t>Nástroje alebo zariadenie;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800" dirty="0">
                <a:latin typeface="Arial Narrow" pitchFamily="34" charset="0"/>
              </a:rPr>
              <a:t>Špeciálne vozidlá;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800" dirty="0">
                <a:latin typeface="Arial Narrow" pitchFamily="34" charset="0"/>
              </a:rPr>
              <a:t>Iné špecifické vybavenie potrebné pre realizáciu projektu (napr. pomôcky, odborné publikácie, tovar, živý inventár, vrátane tovaru a energií potrebných pre realizáciu výskumných a vývojových aktivít projektu);</a:t>
            </a:r>
          </a:p>
          <a:p>
            <a:pPr>
              <a:defRPr/>
            </a:pPr>
            <a:endParaRPr lang="sk-SK" altLang="sk-SK" sz="1600" dirty="0">
              <a:latin typeface="Arial Narrow" pitchFamily="34" charset="0"/>
            </a:endParaRPr>
          </a:p>
          <a:p>
            <a:pPr marL="0" indent="0">
              <a:buNone/>
              <a:defRPr/>
            </a:pPr>
            <a:r>
              <a:rPr lang="sk-SK" altLang="sk-SK" sz="2800" dirty="0">
                <a:latin typeface="Arial Narrow" pitchFamily="34" charset="0"/>
              </a:rPr>
              <a:t>Výdavky na vybavenie nie sú oprávnenými výdavkami v kapitole rozpočtu 1. Príprava projektu. Oprávnenými výdavkami </a:t>
            </a:r>
            <a:r>
              <a:rPr lang="sk-SK" altLang="sk-SK" sz="2800" b="1" dirty="0">
                <a:latin typeface="Arial Narrow" pitchFamily="34" charset="0"/>
              </a:rPr>
              <a:t>nie sú</a:t>
            </a:r>
            <a:r>
              <a:rPr lang="sk-SK" altLang="sk-SK" sz="2800" dirty="0">
                <a:latin typeface="Arial Narrow" pitchFamily="34" charset="0"/>
              </a:rPr>
              <a:t> </a:t>
            </a:r>
            <a:r>
              <a:rPr lang="sk-SK" altLang="sk-SK" sz="2800" b="1" dirty="0">
                <a:latin typeface="Arial Narrow" pitchFamily="34" charset="0"/>
              </a:rPr>
              <a:t>výdavky na použité vybavenie</a:t>
            </a:r>
            <a:r>
              <a:rPr lang="sk-SK" altLang="sk-SK" sz="2800" dirty="0">
                <a:latin typeface="Arial Narrow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400" dirty="0"/>
          </a:p>
          <a:p>
            <a:pPr>
              <a:buFont typeface="Arial" panose="020B0604020202020204" pitchFamily="34" charset="0"/>
              <a:buChar char="•"/>
            </a:pPr>
            <a:endParaRPr lang="sk-SK" sz="1400" dirty="0"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sk-SK" sz="27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7" descr="logo_IRRVA_2014-20_prog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8" y="164384"/>
            <a:ext cx="2146817" cy="55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72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sk-SK" altLang="sk-SK" sz="2800" dirty="0">
                <a:latin typeface="Arial Narrow" pitchFamily="34" charset="0"/>
              </a:rPr>
              <a:t>Oprávnené sú iba výdavky súvisiace s nadobudnutím pozemku, alebo nehnuteľnosti, so stavbou, alebo rekonštrukciou.</a:t>
            </a:r>
          </a:p>
          <a:p>
            <a:pPr>
              <a:defRPr/>
            </a:pPr>
            <a:endParaRPr lang="sk-SK" altLang="sk-SK" sz="2800" dirty="0">
              <a:latin typeface="Arial Narrow" pitchFamily="34" charset="0"/>
            </a:endParaRPr>
          </a:p>
          <a:p>
            <a:pPr marL="0" indent="0">
              <a:buNone/>
              <a:defRPr/>
            </a:pPr>
            <a:r>
              <a:rPr lang="sk-SK" altLang="sk-SK" sz="2800" dirty="0">
                <a:latin typeface="Arial Narrow" pitchFamily="34" charset="0"/>
              </a:rPr>
              <a:t>Neoprávneným výdavkom je: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800" dirty="0">
                <a:latin typeface="Arial Narrow" pitchFamily="34" charset="0"/>
              </a:rPr>
              <a:t>časť obstarávacej ceny pozemku, ktorá je vyššia ako 10% celkových oprávnených výdavkov na projekt, 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800" dirty="0">
                <a:latin typeface="Arial Narrow" pitchFamily="34" charset="0"/>
              </a:rPr>
              <a:t>časť obstarávacej ceny, ktorá je vyššia ako cena zistená znaleckým posudkom,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800" dirty="0">
                <a:latin typeface="Arial Narrow" pitchFamily="34" charset="0"/>
              </a:rPr>
              <a:t>cena pozemku, pri ktorého kúpe sa identifikoval konflikt záujmov.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sk-SK" sz="27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sk-SK" sz="27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sk-SK" sz="27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7" descr="logo_IRRVA_2014-20_prog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08" y="188640"/>
            <a:ext cx="2146817" cy="55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ĺžnik 1"/>
          <p:cNvSpPr/>
          <p:nvPr/>
        </p:nvSpPr>
        <p:spPr>
          <a:xfrm>
            <a:off x="5294509" y="793060"/>
            <a:ext cx="1915909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altLang="sk-SK" sz="2900" b="1" dirty="0">
                <a:latin typeface="Arial Narrow" panose="020B0606020202030204" pitchFamily="34" charset="0"/>
              </a:rPr>
              <a:t>6. Investície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5226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67408" y="1720840"/>
            <a:ext cx="112616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 </a:t>
            </a:r>
          </a:p>
          <a:p>
            <a:pPr marL="285750" indent="-285750">
              <a:buFontTx/>
              <a:buChar char="-"/>
            </a:pPr>
            <a:endParaRPr lang="sk-SK" dirty="0"/>
          </a:p>
          <a:p>
            <a:endParaRPr lang="sk-SK" altLang="sk-SK" dirty="0" smtClean="0"/>
          </a:p>
          <a:p>
            <a:endParaRPr lang="sk-SK" altLang="sk-SK" dirty="0"/>
          </a:p>
          <a:p>
            <a:endParaRPr lang="sk-SK" altLang="sk-SK" dirty="0" smtClean="0"/>
          </a:p>
          <a:p>
            <a:endParaRPr lang="sk-SK" altLang="sk-SK" dirty="0"/>
          </a:p>
        </p:txBody>
      </p:sp>
      <p:sp>
        <p:nvSpPr>
          <p:cNvPr id="6" name="Zástupný symbol textu 8"/>
          <p:cNvSpPr txBox="1">
            <a:spLocks/>
          </p:cNvSpPr>
          <p:nvPr/>
        </p:nvSpPr>
        <p:spPr>
          <a:xfrm>
            <a:off x="839416" y="1720840"/>
            <a:ext cx="10441160" cy="4876511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sk-SK" altLang="sk-SK" sz="2400" dirty="0">
                <a:latin typeface="Arial Narrow" pitchFamily="34" charset="0"/>
              </a:rPr>
              <a:t>Do tejto rozpočtovej kapitoly patria najmä tieto výdavky: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400" dirty="0">
                <a:latin typeface="Arial Narrow" pitchFamily="34" charset="0"/>
              </a:rPr>
              <a:t>prenájom kancelárie;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400" dirty="0">
                <a:latin typeface="Arial Narrow" pitchFamily="34" charset="0"/>
              </a:rPr>
              <a:t>kancelárske potreby;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400" dirty="0">
                <a:latin typeface="Arial Narrow" pitchFamily="34" charset="0"/>
              </a:rPr>
              <a:t>údržba, upratovanie a opravy;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400" dirty="0">
                <a:latin typeface="Arial Narrow" pitchFamily="34" charset="0"/>
              </a:rPr>
              <a:t>verejné služby (napr. elektrina, kúrenie, voda);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400" dirty="0">
                <a:latin typeface="Arial Narrow" pitchFamily="34" charset="0"/>
              </a:rPr>
              <a:t>poistenie týkajúce sa vlastného majetku, budov a vybavenia kancelárií (napr. poistenie proti požiaru, krádeži atď.);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400" dirty="0">
                <a:latin typeface="Arial Narrow" pitchFamily="34" charset="0"/>
              </a:rPr>
              <a:t>účtovníctvo poskytované vo vnútri prijímajúcej </a:t>
            </a:r>
            <a:r>
              <a:rPr lang="sk-SK" altLang="sk-SK" sz="2400" dirty="0" smtClean="0">
                <a:latin typeface="Arial Narrow" pitchFamily="34" charset="0"/>
              </a:rPr>
              <a:t>organizácie ako aj externe;</a:t>
            </a:r>
            <a:endParaRPr lang="sk-SK" altLang="sk-SK" sz="2400" dirty="0">
              <a:latin typeface="Arial Narrow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400" dirty="0">
                <a:latin typeface="Arial Narrow" pitchFamily="34" charset="0"/>
              </a:rPr>
              <a:t>finančné riadenie a externý manažment projektu;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400" dirty="0">
                <a:latin typeface="Arial Narrow" pitchFamily="34" charset="0"/>
              </a:rPr>
              <a:t>archívy/archivácia;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400" dirty="0">
                <a:latin typeface="Arial Narrow" pitchFamily="34" charset="0"/>
              </a:rPr>
              <a:t>bezpečnosť;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400" dirty="0">
                <a:latin typeface="Arial Narrow" pitchFamily="34" charset="0"/>
              </a:rPr>
              <a:t>komunikácia (napr. telefón, fax, internet, poštové služby, vizitky);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400" dirty="0">
                <a:latin typeface="Arial Narrow" pitchFamily="34" charset="0"/>
              </a:rPr>
              <a:t>vybavenie kancelárií (ak nepatria do kapitoly </a:t>
            </a:r>
            <a:r>
              <a:rPr lang="sk-SK" altLang="sk-SK" sz="2400" dirty="0" smtClean="0">
                <a:latin typeface="Arial Narrow" pitchFamily="34" charset="0"/>
              </a:rPr>
              <a:t>5.);</a:t>
            </a:r>
            <a:endParaRPr lang="sk-SK" altLang="sk-SK" sz="2400" dirty="0">
              <a:latin typeface="Arial Narrow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400" dirty="0">
                <a:latin typeface="Arial Narrow" pitchFamily="34" charset="0"/>
              </a:rPr>
              <a:t>IT hardvér a softvér (ak nepatria do kapitoly </a:t>
            </a:r>
            <a:r>
              <a:rPr lang="sk-SK" altLang="sk-SK" sz="2400" dirty="0" smtClean="0">
                <a:latin typeface="Arial Narrow" pitchFamily="34" charset="0"/>
              </a:rPr>
              <a:t>5.);</a:t>
            </a:r>
            <a:endParaRPr lang="sk-SK" altLang="sk-SK" sz="2400" dirty="0">
              <a:latin typeface="Arial Narrow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400" dirty="0">
                <a:latin typeface="Arial Narrow" pitchFamily="34" charset="0"/>
              </a:rPr>
              <a:t>nábytok a inštalácie (ak nepatria do kapitoly </a:t>
            </a:r>
            <a:r>
              <a:rPr lang="sk-SK" altLang="sk-SK" sz="2400" dirty="0" smtClean="0">
                <a:latin typeface="Arial Narrow" pitchFamily="34" charset="0"/>
              </a:rPr>
              <a:t>5.); </a:t>
            </a:r>
            <a:endParaRPr lang="sk-SK" altLang="sk-SK" sz="2400" dirty="0">
              <a:latin typeface="Arial Narrow" pitchFamily="34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400" dirty="0">
                <a:latin typeface="Arial Narrow" pitchFamily="34" charset="0"/>
              </a:rPr>
              <a:t>bankové poplatky za otvorenie a vedenie účtu alebo účtov, ak vykonávanie operácie vyžaduje otvorenie osobitného účtu;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400" dirty="0">
                <a:latin typeface="Arial Narrow" pitchFamily="34" charset="0"/>
              </a:rPr>
              <a:t>poplatky za medzinárodné finančné transakcie;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sk-SK" altLang="sk-SK" sz="2400" dirty="0">
                <a:latin typeface="Arial Narrow" pitchFamily="34" charset="0"/>
              </a:rPr>
              <a:t>ceniny (všetky poštové známky, hromadné poštovné a kolky a pod.);</a:t>
            </a:r>
          </a:p>
        </p:txBody>
      </p:sp>
      <p:pic>
        <p:nvPicPr>
          <p:cNvPr id="19" name="Obrázok 18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191344" y="138095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Nadpis 18"/>
          <p:cNvSpPr>
            <a:spLocks noGrp="1"/>
          </p:cNvSpPr>
          <p:nvPr>
            <p:ph type="title"/>
          </p:nvPr>
        </p:nvSpPr>
        <p:spPr>
          <a:xfrm>
            <a:off x="2283454" y="764704"/>
            <a:ext cx="8229600" cy="601662"/>
          </a:xfrm>
        </p:spPr>
        <p:txBody>
          <a:bodyPr>
            <a:normAutofit/>
          </a:bodyPr>
          <a:lstStyle/>
          <a:p>
            <a:pPr marL="514350" indent="-514350"/>
            <a:r>
              <a:rPr lang="sk-SK" altLang="sk-SK" sz="2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7. Kancelárske, administratívne a iné nepriame výdavky </a:t>
            </a:r>
          </a:p>
        </p:txBody>
      </p:sp>
    </p:spTree>
    <p:extLst>
      <p:ext uri="{BB962C8B-B14F-4D97-AF65-F5344CB8AC3E}">
        <p14:creationId xmlns:p14="http://schemas.microsoft.com/office/powerpoint/2010/main" val="244793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177952" y="188640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/>
          <p:cNvSpPr/>
          <p:nvPr/>
        </p:nvSpPr>
        <p:spPr>
          <a:xfrm>
            <a:off x="4942130" y="836712"/>
            <a:ext cx="187220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sk-SK" sz="2900" b="1" dirty="0" smtClean="0">
                <a:latin typeface="Arial Narrow" panose="020B0606020202030204" pitchFamily="34" charset="0"/>
              </a:rPr>
              <a:t>ROZPOČET</a:t>
            </a:r>
            <a:endParaRPr lang="sk-SK" sz="29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347925"/>
              </p:ext>
            </p:extLst>
          </p:nvPr>
        </p:nvGraphicFramePr>
        <p:xfrm>
          <a:off x="839416" y="1556792"/>
          <a:ext cx="6120681" cy="5054240"/>
        </p:xfrm>
        <a:graphic>
          <a:graphicData uri="http://schemas.openxmlformats.org/drawingml/2006/table">
            <a:tbl>
              <a:tblPr/>
              <a:tblGrid>
                <a:gridCol w="734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6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43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70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83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67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344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Podrobný rozpočet projektu Vedúceho partnera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3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 Príprava projektu (max 5% z celkového rozpočtu)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13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 Personálne výdavky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13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2a. Výdavky na zamestnancov podľa čl.19 nar.1299/2013 (max. 20% </a:t>
                      </a:r>
                      <a:r>
                        <a:rPr lang="sk-SK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paušalizácia</a:t>
                      </a:r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vyber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Percento: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44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2b. Personálne výdavky (bez </a:t>
                      </a:r>
                      <a:r>
                        <a:rPr lang="sk-SK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paušalizácie</a:t>
                      </a:r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195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Pracovná pozícia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prac.pomer/úvezok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889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TPP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 dirty="0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hod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13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 Cestovné výdavky a výdavky na ubytovanie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1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4. Výdavky na expertízu a iné externé služby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68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5. Výdavky na vybavenie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8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 Investície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68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7. Kancelárske, administratívne a iné nepriame výdavky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731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Percentuálny podiel rozpočtovej kapitoly (max 15 %) z výšky výdavkov v rozpočtovej kapitole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Percento:</a:t>
                      </a:r>
                      <a:b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(max. 15%)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5270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spolu: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na prípravu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Priame výdavky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Nepriame výdavky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na zamestnancov podľa čl.19 nar.1299/2013 (20% paušalizácia):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15 %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Flat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rate podľa čl.68 ods.1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písm.b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 nar.1303/2013: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9" name="Obdĺžnik 8"/>
          <p:cNvSpPr/>
          <p:nvPr/>
        </p:nvSpPr>
        <p:spPr>
          <a:xfrm>
            <a:off x="7377154" y="1697395"/>
            <a:ext cx="42721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Najčastejšie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chyby vo všeobecnosti:</a:t>
            </a:r>
            <a:b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nesprávne zaradené položky </a:t>
            </a:r>
            <a:br>
              <a:rPr lang="sk-SK" dirty="0"/>
            </a:br>
            <a:r>
              <a:rPr lang="sk-SK" dirty="0"/>
              <a:t>do rozpočtových kapitol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smtClean="0"/>
              <a:t>chýbajú </a:t>
            </a:r>
            <a:r>
              <a:rPr lang="sk-SK" dirty="0"/>
              <a:t>priradené aktivity k položkám rozpočtu </a:t>
            </a:r>
            <a:endParaRPr lang="sk-SK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c</a:t>
            </a:r>
            <a:r>
              <a:rPr lang="sk-SK" dirty="0" smtClean="0"/>
              <a:t>hýbajú aktivity - riadenie </a:t>
            </a:r>
            <a:r>
              <a:rPr lang="sk-SK" dirty="0"/>
              <a:t>projektu a zabezpečenie povinnej </a:t>
            </a:r>
            <a:r>
              <a:rPr lang="sk-SK" dirty="0" smtClean="0"/>
              <a:t>publicity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n</a:t>
            </a:r>
            <a:r>
              <a:rPr lang="sk-SK" dirty="0" smtClean="0"/>
              <a:t>esprávne určenie mernej jednotky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nedostatočný </a:t>
            </a:r>
            <a:r>
              <a:rPr lang="sk-SK" dirty="0"/>
              <a:t>popis </a:t>
            </a:r>
            <a:r>
              <a:rPr lang="sk-SK" dirty="0" smtClean="0"/>
              <a:t>položky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k-SK" dirty="0" smtClean="0"/>
          </a:p>
        </p:txBody>
      </p:sp>
      <p:cxnSp>
        <p:nvCxnSpPr>
          <p:cNvPr id="4" name="Zaoblená spojnica 3"/>
          <p:cNvCxnSpPr/>
          <p:nvPr/>
        </p:nvCxnSpPr>
        <p:spPr>
          <a:xfrm>
            <a:off x="4615855" y="2065775"/>
            <a:ext cx="2776289" cy="931177"/>
          </a:xfrm>
          <a:prstGeom prst="curvedConnector3">
            <a:avLst/>
          </a:prstGeom>
          <a:ln w="5715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Zaoblená spojnica 11"/>
          <p:cNvCxnSpPr/>
          <p:nvPr/>
        </p:nvCxnSpPr>
        <p:spPr>
          <a:xfrm>
            <a:off x="2999656" y="3646334"/>
            <a:ext cx="4377498" cy="430738"/>
          </a:xfrm>
          <a:prstGeom prst="curvedConnector3">
            <a:avLst/>
          </a:prstGeom>
          <a:ln w="5715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Zaoblená spojnica 19"/>
          <p:cNvCxnSpPr/>
          <p:nvPr/>
        </p:nvCxnSpPr>
        <p:spPr>
          <a:xfrm flipV="1">
            <a:off x="3878596" y="4293096"/>
            <a:ext cx="3513548" cy="360041"/>
          </a:xfrm>
          <a:prstGeom prst="curvedConnector3">
            <a:avLst/>
          </a:prstGeom>
          <a:ln w="57150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49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191344" y="188640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23153"/>
              </p:ext>
            </p:extLst>
          </p:nvPr>
        </p:nvGraphicFramePr>
        <p:xfrm>
          <a:off x="839416" y="1556792"/>
          <a:ext cx="6120681" cy="5054240"/>
        </p:xfrm>
        <a:graphic>
          <a:graphicData uri="http://schemas.openxmlformats.org/drawingml/2006/table">
            <a:tbl>
              <a:tblPr/>
              <a:tblGrid>
                <a:gridCol w="734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6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43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70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83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67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344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Podrobný rozpočet projektu Vedúceho partnera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3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 Príprava projektu (max 5% z celkového rozpočtu)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13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 Personálne výdavky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13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2a. Výdavky na zamestnancov podľa čl.19 nar.1299/2013 (max. 20% </a:t>
                      </a:r>
                      <a:r>
                        <a:rPr lang="sk-SK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paušalizácia</a:t>
                      </a:r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vyber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Percento: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44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2b. Personálne výdavky (bez </a:t>
                      </a:r>
                      <a:r>
                        <a:rPr lang="sk-SK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paušalizácie</a:t>
                      </a:r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195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Pracovná pozícia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prac.pomer/úvezok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889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TPP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 dirty="0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hod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13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 Cestovné výdavky a výdavky na ubytovanie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1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4. Výdavky na expertízu a iné externé služby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68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5. Výdavky na vybavenie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8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 Investície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68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7. Kancelárske, administratívne a iné nepriame výdavky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731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Percentuálny podiel rozpočtovej kapitoly (max 15 %) z výšky výdavkov v rozpočtovej kapitole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Percento:</a:t>
                      </a:r>
                      <a:b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(max. 15%)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5270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spolu: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na prípravu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Priame výdavky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Nepriame výdavky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na zamestnancov podľa čl.19 nar.1299/2013 (20% paušalizácia):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15 %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Flat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rate podľa čl.68 ods.1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písm.b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 nar.1303/2013: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7" name="Obdĺžnik 6"/>
          <p:cNvSpPr/>
          <p:nvPr/>
        </p:nvSpPr>
        <p:spPr>
          <a:xfrm>
            <a:off x="7398620" y="1556792"/>
            <a:ext cx="42721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Najčastejšie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chyby - príprava projektu:</a:t>
            </a:r>
            <a:endParaRPr lang="sk-S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smtClean="0"/>
              <a:t>Prípravu </a:t>
            </a:r>
            <a:r>
              <a:rPr lang="sk-SK" dirty="0" err="1" smtClean="0"/>
              <a:t>ŽoNFP</a:t>
            </a:r>
            <a:r>
              <a:rPr lang="sk-SK" dirty="0" smtClean="0"/>
              <a:t> si nárokuje aj PP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smtClean="0"/>
              <a:t>Nedodržanie stanoveného limitu 5%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smtClean="0"/>
              <a:t>Zaradenie nákupu tovaru do tejto rozpočtovej kapitoly</a:t>
            </a:r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4942130" y="836712"/>
            <a:ext cx="187220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sk-SK" sz="2900" b="1" dirty="0" smtClean="0">
                <a:latin typeface="Arial Narrow" panose="020B0606020202030204" pitchFamily="34" charset="0"/>
              </a:rPr>
              <a:t>ROZPOČET</a:t>
            </a:r>
            <a:endParaRPr lang="sk-SK" sz="2900" b="1" dirty="0">
              <a:latin typeface="Arial Narrow" panose="020B0606020202030204" pitchFamily="34" charset="0"/>
            </a:endParaRPr>
          </a:p>
        </p:txBody>
      </p:sp>
      <p:cxnSp>
        <p:nvCxnSpPr>
          <p:cNvPr id="9" name="Zaoblená spojnica 8"/>
          <p:cNvCxnSpPr/>
          <p:nvPr/>
        </p:nvCxnSpPr>
        <p:spPr>
          <a:xfrm>
            <a:off x="4200999" y="1772816"/>
            <a:ext cx="3197621" cy="12700"/>
          </a:xfrm>
          <a:prstGeom prst="curvedConnector3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Obdĺžnik 10"/>
          <p:cNvSpPr/>
          <p:nvPr/>
        </p:nvSpPr>
        <p:spPr>
          <a:xfrm>
            <a:off x="7393756" y="3183453"/>
            <a:ext cx="42721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Najčastejšie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chyby - personálne výdavky:</a:t>
            </a:r>
            <a:endParaRPr lang="sk-S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n</a:t>
            </a:r>
            <a:r>
              <a:rPr lang="sk-SK" dirty="0" smtClean="0"/>
              <a:t>esprávne pomenovanie pracovnej pozície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n</a:t>
            </a:r>
            <a:r>
              <a:rPr lang="sk-SK" dirty="0" smtClean="0"/>
              <a:t>edodržanie limitov personálnych výdavkov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smtClean="0"/>
              <a:t>odvody uvedené ako samostatná položka rozpočtu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smtClean="0"/>
              <a:t>VPP uvedené aj u PP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smtClean="0"/>
              <a:t>Pri stanovení paušálnej sadzby, nedostatočný opis a výpočet sadzby</a:t>
            </a:r>
            <a:endParaRPr lang="sk-SK" dirty="0"/>
          </a:p>
        </p:txBody>
      </p:sp>
      <p:cxnSp>
        <p:nvCxnSpPr>
          <p:cNvPr id="12" name="Zaoblená spojnica 11"/>
          <p:cNvCxnSpPr/>
          <p:nvPr/>
        </p:nvCxnSpPr>
        <p:spPr>
          <a:xfrm>
            <a:off x="4871864" y="2403468"/>
            <a:ext cx="2526756" cy="966224"/>
          </a:xfrm>
          <a:prstGeom prst="curvedConnector3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71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191344" y="204537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753833"/>
              </p:ext>
            </p:extLst>
          </p:nvPr>
        </p:nvGraphicFramePr>
        <p:xfrm>
          <a:off x="839416" y="1556792"/>
          <a:ext cx="6120681" cy="5054240"/>
        </p:xfrm>
        <a:graphic>
          <a:graphicData uri="http://schemas.openxmlformats.org/drawingml/2006/table">
            <a:tbl>
              <a:tblPr/>
              <a:tblGrid>
                <a:gridCol w="734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6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43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70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83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67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344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Podrobný rozpočet projektu Vedúceho partnera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3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 Príprava projektu (max 5% z celkového rozpočtu)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13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 Personálne výdavky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13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2a. Výdavky na zamestnancov podľa čl.19 nar.1299/2013 (max. 20% </a:t>
                      </a:r>
                      <a:r>
                        <a:rPr lang="sk-SK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paušalizácia</a:t>
                      </a:r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vyber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Percento: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44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2b. Personálne výdavky (bez </a:t>
                      </a:r>
                      <a:r>
                        <a:rPr lang="sk-SK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paušalizácie</a:t>
                      </a:r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195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Pracovná pozícia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prac.pomer/úvezok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889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TPP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 dirty="0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hod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13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 Cestovné výdavky a výdavky na ubytovanie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1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4. Výdavky na expertízu a iné externé služby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68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5. Výdavky na vybavenie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8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 Investície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68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7. Kancelárske, administratívne a iné nepriame výdavky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731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Percentuálny podiel rozpočtovej kapitoly (max 15 %) z výšky výdavkov v rozpočtovej kapitole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Percento:</a:t>
                      </a:r>
                      <a:b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(max. 15%)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5270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spolu: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na prípravu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Priame výdavky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Nepriame výdavky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na zamestnancov podľa čl.19 nar.1299/2013 (20% paušalizácia):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15 %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Flat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rate podľa čl.68 ods.1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písm.b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 nar.1303/2013: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7" name="Obdĺžnik 6"/>
          <p:cNvSpPr/>
          <p:nvPr/>
        </p:nvSpPr>
        <p:spPr>
          <a:xfrm>
            <a:off x="4942130" y="836712"/>
            <a:ext cx="187220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sk-SK" sz="2900" b="1" dirty="0" smtClean="0">
                <a:latin typeface="Arial Narrow" panose="020B0606020202030204" pitchFamily="34" charset="0"/>
              </a:rPr>
              <a:t>ROZPOČET</a:t>
            </a:r>
            <a:endParaRPr lang="sk-SK" sz="2900" b="1" dirty="0">
              <a:latin typeface="Arial Narrow" panose="020B0606020202030204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7398620" y="1556792"/>
            <a:ext cx="42721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Najčastejšie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chyby - cestovné výdavky a výdavky na ubytovanie:</a:t>
            </a:r>
            <a:endParaRPr lang="sk-S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smtClean="0"/>
              <a:t>uvádzanie nákladov na dopravu a ubytovanie pre externých dodávateľov služieb, alebo pre cieľovú skupinu – Viaže sa čisto na interných zamestnancov!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smtClean="0"/>
              <a:t>diaľničné nálepky</a:t>
            </a:r>
          </a:p>
        </p:txBody>
      </p:sp>
      <p:cxnSp>
        <p:nvCxnSpPr>
          <p:cNvPr id="9" name="Zaoblená spojnica 8"/>
          <p:cNvCxnSpPr/>
          <p:nvPr/>
        </p:nvCxnSpPr>
        <p:spPr>
          <a:xfrm flipV="1">
            <a:off x="4727848" y="1772816"/>
            <a:ext cx="2670772" cy="1638764"/>
          </a:xfrm>
          <a:prstGeom prst="curvedConnector3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Obdĺžnik 10"/>
          <p:cNvSpPr/>
          <p:nvPr/>
        </p:nvSpPr>
        <p:spPr>
          <a:xfrm>
            <a:off x="7398620" y="3804141"/>
            <a:ext cx="42721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Najčastejšie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chyby - výdavky na vybavenie:</a:t>
            </a:r>
            <a:endParaRPr lang="sk-S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smtClean="0"/>
              <a:t>Uvádzanie nákupu tovarov pre projektový manažment (IKT vybavenie, nábytok)</a:t>
            </a:r>
          </a:p>
        </p:txBody>
      </p:sp>
      <p:cxnSp>
        <p:nvCxnSpPr>
          <p:cNvPr id="12" name="Zaoblená spojnica 11"/>
          <p:cNvCxnSpPr/>
          <p:nvPr/>
        </p:nvCxnSpPr>
        <p:spPr>
          <a:xfrm flipV="1">
            <a:off x="4799856" y="3987425"/>
            <a:ext cx="2598764" cy="521695"/>
          </a:xfrm>
          <a:prstGeom prst="curvedConnector3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094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loga_IRRVA_ERD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191344" y="188640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597399"/>
              </p:ext>
            </p:extLst>
          </p:nvPr>
        </p:nvGraphicFramePr>
        <p:xfrm>
          <a:off x="839416" y="1556792"/>
          <a:ext cx="6120681" cy="5054240"/>
        </p:xfrm>
        <a:graphic>
          <a:graphicData uri="http://schemas.openxmlformats.org/drawingml/2006/table">
            <a:tbl>
              <a:tblPr/>
              <a:tblGrid>
                <a:gridCol w="734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6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43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70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83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67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344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Podrobný rozpočet projektu Vedúceho partnera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9D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3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 Príprava projektu (max 5% z celkového rozpočtu)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1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13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 Personálne výdavky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13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2a. Výdavky na zamestnancov podľa čl.19 nar.1299/2013 (max. 20% </a:t>
                      </a:r>
                      <a:r>
                        <a:rPr lang="sk-SK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paušalizácia</a:t>
                      </a:r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vyber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Percento: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44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2b. Personálne výdavky (bez </a:t>
                      </a:r>
                      <a:r>
                        <a:rPr lang="sk-SK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paušalizácie</a:t>
                      </a:r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195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5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Pracovná pozícia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prac.pomer/úvezok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889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05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TPP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 dirty="0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hod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BFBFBF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13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 Cestovné výdavky a výdavky na ubytovanie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19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4. Výdavky na expertízu a iné externé služby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68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5. Výdavky na vybavenie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68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 Investície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68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Názov položky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Jednotka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Popis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Aktivita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Počet jednotiek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Cena za jednotku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Spolu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1344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7. Kancelárske, administratívne a iné nepriame výdavky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61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731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Percentuálny podiel rozpočtovej kapitoly (max 15 %) z výšky výdavkov v rozpočtovej kapitole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Percento:</a:t>
                      </a:r>
                      <a:b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</a:b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(max. 15%)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5270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spolu: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na prípravu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Priame výdavky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Nepriame výdavky projektu: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Výdavky na zamestnancov podľa čl.19 nar.1299/2013 (20% paušalizácia):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13447">
                <a:tc gridSpan="6"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15 %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Flat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rate podľa čl.68 ods.1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písm.b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 nar.1303/2013: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Percentá: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Suma: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8" name="Obdĺžnik 7"/>
          <p:cNvSpPr/>
          <p:nvPr/>
        </p:nvSpPr>
        <p:spPr>
          <a:xfrm>
            <a:off x="4942130" y="836712"/>
            <a:ext cx="187220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sk-SK" sz="2900" b="1" dirty="0" smtClean="0">
                <a:latin typeface="Arial Narrow" panose="020B0606020202030204" pitchFamily="34" charset="0"/>
              </a:rPr>
              <a:t>ROZPOČET</a:t>
            </a:r>
            <a:endParaRPr lang="sk-SK" sz="2900" b="1" dirty="0">
              <a:latin typeface="Arial Narrow" panose="020B0606020202030204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7409653" y="2572454"/>
            <a:ext cx="42721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Najčastejšie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chyby - investície:</a:t>
            </a:r>
            <a:endParaRPr lang="sk-S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smtClean="0"/>
              <a:t>Patria sem iba výdavky súvisiace s kúpou pozemku/nehnuteľností, stavbou alebo rekonštrukciou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smtClean="0"/>
              <a:t>Uvádzanie výdavkov ako napr.: stavebný dozor, projektová dokumentácia, autorský dozor, archeologický prieskum</a:t>
            </a:r>
          </a:p>
        </p:txBody>
      </p:sp>
      <p:cxnSp>
        <p:nvCxnSpPr>
          <p:cNvPr id="10" name="Zaoblená spojnica 9"/>
          <p:cNvCxnSpPr/>
          <p:nvPr/>
        </p:nvCxnSpPr>
        <p:spPr>
          <a:xfrm flipV="1">
            <a:off x="3359696" y="2780928"/>
            <a:ext cx="4104456" cy="2160240"/>
          </a:xfrm>
          <a:prstGeom prst="curvedConnector3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31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 descr="loga_IRRVA_ERD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9217"/>
          <a:stretch/>
        </p:blipFill>
        <p:spPr bwMode="auto">
          <a:xfrm>
            <a:off x="191344" y="134190"/>
            <a:ext cx="2304934" cy="54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ĺžnik 4"/>
          <p:cNvSpPr/>
          <p:nvPr/>
        </p:nvSpPr>
        <p:spPr>
          <a:xfrm>
            <a:off x="2605862" y="711282"/>
            <a:ext cx="7505709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sk-SK" sz="2900" b="1" dirty="0" smtClean="0">
                <a:latin typeface="Arial Narrow" panose="020B0606020202030204" pitchFamily="34" charset="0"/>
              </a:rPr>
              <a:t>Verejné obstarávanie z pohľadu prípravy rozpočtu</a:t>
            </a:r>
            <a:endParaRPr lang="sk-SK" sz="2900" b="1" dirty="0">
              <a:latin typeface="Arial Narrow" panose="020B0606020202030204" pitchFamily="34" charset="0"/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2275220" y="1700808"/>
            <a:ext cx="783635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altLang="sk-SK" sz="2400" u="sng" dirty="0">
                <a:latin typeface="Arial Narrow" panose="020B0606020202030204" pitchFamily="34" charset="0"/>
              </a:rPr>
              <a:t>Oprávnenosť verejného obstarávania nie je súčasťou hodnotiaceho procesu žiadosti o NFP. </a:t>
            </a:r>
            <a:endParaRPr lang="sk-SK" altLang="sk-SK" sz="2400" u="sng" dirty="0" smtClean="0">
              <a:latin typeface="Arial Narrow" panose="020B0606020202030204" pitchFamily="34" charset="0"/>
            </a:endParaRPr>
          </a:p>
          <a:p>
            <a:pPr algn="just"/>
            <a:endParaRPr lang="sk-SK" altLang="sk-SK" sz="2400" u="sng" dirty="0">
              <a:latin typeface="Arial Narrow" panose="020B0606020202030204" pitchFamily="34" charset="0"/>
            </a:endParaRPr>
          </a:p>
          <a:p>
            <a:pPr algn="just"/>
            <a:r>
              <a:rPr lang="sk-SK" altLang="sk-SK" sz="2400" dirty="0">
                <a:latin typeface="Arial Narrow" panose="020B0606020202030204" pitchFamily="34" charset="0"/>
              </a:rPr>
              <a:t>Žiadateľ môže vykonať verejné obstarávanie pred predložením žiadosti o NFP, resp. počas procesu konania o žiadosti, </a:t>
            </a:r>
            <a:r>
              <a:rPr lang="sk-SK" altLang="sk-SK" sz="2400" u="sng" dirty="0" err="1">
                <a:latin typeface="Arial Narrow" panose="020B0606020202030204" pitchFamily="34" charset="0"/>
              </a:rPr>
              <a:t>t.j</a:t>
            </a:r>
            <a:r>
              <a:rPr lang="sk-SK" altLang="sk-SK" sz="2400" u="sng" dirty="0">
                <a:latin typeface="Arial Narrow" panose="020B0606020202030204" pitchFamily="34" charset="0"/>
              </a:rPr>
              <a:t>. žiadateľ nemusí v čase predloženia žiadosti o NFP mať zrealizované verejné obstarávanie. </a:t>
            </a:r>
          </a:p>
          <a:p>
            <a:pPr algn="just"/>
            <a:endParaRPr lang="sk-SK" altLang="sk-SK" sz="2400" dirty="0" smtClean="0">
              <a:latin typeface="Arial Narrow" panose="020B0606020202030204" pitchFamily="34" charset="0"/>
            </a:endParaRPr>
          </a:p>
          <a:p>
            <a:pPr algn="just"/>
            <a:r>
              <a:rPr lang="sk-SK" altLang="sk-SK" sz="2400" dirty="0" smtClean="0">
                <a:latin typeface="Arial Narrow" panose="020B0606020202030204" pitchFamily="34" charset="0"/>
              </a:rPr>
              <a:t>V</a:t>
            </a:r>
            <a:r>
              <a:rPr lang="sk-SK" altLang="sk-SK" sz="2400" dirty="0">
                <a:latin typeface="Arial Narrow" panose="020B0606020202030204" pitchFamily="34" charset="0"/>
              </a:rPr>
              <a:t> prípade ak žiadateľ vykonal verejné obstarávanie pred predložením žiadostí o NFP, podklady k už zrealizovanému verejnému obstarávaniu môže predložiť, avšak kontrola verejného </a:t>
            </a:r>
            <a:r>
              <a:rPr lang="sk-SK" altLang="sk-SK" sz="2400" dirty="0" smtClean="0">
                <a:latin typeface="Arial Narrow" panose="020B0606020202030204" pitchFamily="34" charset="0"/>
              </a:rPr>
              <a:t>obstarávania </a:t>
            </a:r>
            <a:r>
              <a:rPr lang="sk-SK" altLang="sk-SK" sz="2400" dirty="0">
                <a:latin typeface="Arial Narrow" panose="020B0606020202030204" pitchFamily="34" charset="0"/>
              </a:rPr>
              <a:t>bude vykonaná a</a:t>
            </a:r>
            <a:r>
              <a:rPr lang="sk-SK" altLang="sk-SK" sz="2400" u="sng" dirty="0">
                <a:latin typeface="Arial Narrow" panose="020B0606020202030204" pitchFamily="34" charset="0"/>
              </a:rPr>
              <a:t>ž po predložení relevantných dokumentov </a:t>
            </a:r>
            <a:r>
              <a:rPr lang="sk-SK" altLang="sk-SK" sz="2400" u="sng" dirty="0" smtClean="0">
                <a:latin typeface="Arial Narrow" panose="020B0606020202030204" pitchFamily="34" charset="0"/>
              </a:rPr>
              <a:t>a po podpise zmluvy o poskytnutí </a:t>
            </a:r>
            <a:r>
              <a:rPr lang="sk-SK" altLang="sk-SK" sz="2400" u="sng" dirty="0">
                <a:latin typeface="Arial Narrow" panose="020B0606020202030204" pitchFamily="34" charset="0"/>
              </a:rPr>
              <a:t>NFP.</a:t>
            </a:r>
            <a:endParaRPr lang="sk-SK" altLang="sk-SK" sz="700" b="1" u="sng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8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</p:txBody>
      </p:sp>
      <p:pic>
        <p:nvPicPr>
          <p:cNvPr id="16" name="Picture 7" descr="logo_IRRVA_2014-20_prog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2437126"/>
            <a:ext cx="4847592" cy="1262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Obdĺžnik 50"/>
          <p:cNvSpPr/>
          <p:nvPr/>
        </p:nvSpPr>
        <p:spPr>
          <a:xfrm>
            <a:off x="3287688" y="620688"/>
            <a:ext cx="53265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k-SK" sz="4000" b="1" dirty="0" smtClean="0">
                <a:latin typeface="Calibri" panose="020F0502020204030204" pitchFamily="34" charset="0"/>
              </a:rPr>
              <a:t>Ďakujeme za pozornosť!</a:t>
            </a:r>
            <a:endParaRPr lang="sk-SK" sz="4000" b="1" dirty="0">
              <a:latin typeface="Calibri" panose="020F0502020204030204" pitchFamily="34" charset="0"/>
            </a:endParaRPr>
          </a:p>
        </p:txBody>
      </p:sp>
      <p:pic>
        <p:nvPicPr>
          <p:cNvPr id="3074" name="Picture 2" descr="C:\Users\libor.malovany\Desktop\dfa\ceska-a-slovenska-vlaj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2420888"/>
            <a:ext cx="4890120" cy="342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6240016" y="4149080"/>
            <a:ext cx="4896544" cy="1647333"/>
          </a:xfrm>
          <a:blipFill>
            <a:blip r:embed="rId4"/>
            <a:srcRect/>
            <a:stretch>
              <a:fillRect l="5819" t="13148" r="1509" b="19290"/>
            </a:stretch>
          </a:blipFill>
          <a:ln>
            <a:noFill/>
          </a:ln>
        </p:spPr>
        <p:txBody>
          <a:bodyPr/>
          <a:lstStyle/>
          <a:p>
            <a:endParaRPr lang="sk-SK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344" y="5843972"/>
            <a:ext cx="2469094" cy="920576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344" y="5818112"/>
            <a:ext cx="2664296" cy="97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5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altLang="sk-SK" sz="2800" dirty="0">
                <a:latin typeface="Arial Narrow" panose="020B0606020202030204" pitchFamily="34" charset="0"/>
              </a:rPr>
              <a:t>Na financovanie je oprávnený každý výdavok, ktorý je v súlade s právnym rámcom, ktorý sa vzťahuje na tento program a je v súlade s programom, podmienkami výzvy a podmienkami podpory uvedenými v Zmluve o poskytnutí nenávratného finančného príspevku/Rozhodnutím o poskytnutí dotácie zo štátneho rozpočtu (</a:t>
            </a:r>
            <a:r>
              <a:rPr lang="sk-SK" altLang="sk-SK" sz="2800" u="sng" dirty="0">
                <a:latin typeface="Arial Narrow" panose="020B0606020202030204" pitchFamily="34" charset="0"/>
              </a:rPr>
              <a:t>v prípade žiadateľa/prijímateľa z ČR</a:t>
            </a:r>
            <a:r>
              <a:rPr lang="sk-SK" altLang="sk-SK" sz="2800" dirty="0">
                <a:latin typeface="Arial Narrow" panose="020B0606020202030204" pitchFamily="34" charset="0"/>
              </a:rPr>
              <a:t>) a spĺňa ďalšie kritériá schválené Spoločným monitorovacím výborom programu </a:t>
            </a:r>
            <a:r>
              <a:rPr lang="sk-SK" altLang="sk-SK" sz="2800" dirty="0" err="1">
                <a:latin typeface="Arial Narrow" panose="020B0606020202030204" pitchFamily="34" charset="0"/>
              </a:rPr>
              <a:t>Interreg</a:t>
            </a:r>
            <a:r>
              <a:rPr lang="sk-SK" altLang="sk-SK" sz="2800" dirty="0">
                <a:latin typeface="Arial Narrow" panose="020B0606020202030204" pitchFamily="34" charset="0"/>
              </a:rPr>
              <a:t> V-A SK-CZ.</a:t>
            </a:r>
          </a:p>
          <a:p>
            <a:pPr marL="0" indent="0">
              <a:buNone/>
            </a:pPr>
            <a:endParaRPr lang="sk-SK" sz="1500" dirty="0"/>
          </a:p>
        </p:txBody>
      </p:sp>
      <p:pic>
        <p:nvPicPr>
          <p:cNvPr id="6" name="Picture 7" descr="logo_IRRVA_2014-20_prog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1" y="150291"/>
            <a:ext cx="2146817" cy="55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obsahu 4"/>
          <p:cNvSpPr txBox="1">
            <a:spLocks/>
          </p:cNvSpPr>
          <p:nvPr/>
        </p:nvSpPr>
        <p:spPr>
          <a:xfrm>
            <a:off x="2135560" y="836712"/>
            <a:ext cx="8280920" cy="604664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sk-SK" sz="2800" b="1" cap="all" dirty="0" smtClean="0">
                <a:latin typeface="Arial Narrow" pitchFamily="34" charset="0"/>
              </a:rPr>
              <a:t>Vecná oprávnenosť financovania</a:t>
            </a:r>
            <a:endParaRPr lang="sk-SK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0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sk-SK" altLang="sk-SK" sz="3200" dirty="0">
                <a:latin typeface="Arial Narrow" panose="020B0606020202030204" pitchFamily="34" charset="0"/>
              </a:rPr>
              <a:t>Program a všeobecná doba oprávnenosti financovania výdavkov začínajú najskôr 1. 1. 2014 a končia najneskôr 31. 12. 2023.</a:t>
            </a:r>
          </a:p>
          <a:p>
            <a:pPr>
              <a:spcBef>
                <a:spcPct val="0"/>
              </a:spcBef>
              <a:buNone/>
            </a:pPr>
            <a:endParaRPr lang="sk-SK" altLang="sk-SK" sz="32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sk-SK" altLang="sk-SK" sz="2400" u="sng" dirty="0">
                <a:latin typeface="Arial Narrow" panose="020B0606020202030204" pitchFamily="34" charset="0"/>
              </a:rPr>
              <a:t>Výdavky na prípravu projektu</a:t>
            </a:r>
            <a:endParaRPr lang="sk-SK" altLang="sk-SK" sz="24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sk-SK" altLang="sk-SK" sz="2400" dirty="0">
                <a:latin typeface="Arial Narrow" panose="020B0606020202030204" pitchFamily="34" charset="0"/>
              </a:rPr>
              <a:t>Výdavky na prípravu projektu sú oprávnené od 1. 1. 2014 </a:t>
            </a:r>
            <a:endParaRPr lang="sk-SK" altLang="sk-SK" sz="2400" dirty="0" smtClean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sk-SK" altLang="sk-SK" sz="2400" dirty="0" smtClean="0">
                <a:latin typeface="Arial Narrow" panose="020B0606020202030204" pitchFamily="34" charset="0"/>
              </a:rPr>
              <a:t>do </a:t>
            </a:r>
            <a:r>
              <a:rPr lang="sk-SK" altLang="sk-SK" sz="2400" dirty="0">
                <a:latin typeface="Arial Narrow" panose="020B0606020202030204" pitchFamily="34" charset="0"/>
              </a:rPr>
              <a:t>dátumu </a:t>
            </a:r>
            <a:r>
              <a:rPr lang="sk-SK" altLang="sk-SK" sz="2400" dirty="0" smtClean="0">
                <a:latin typeface="Arial Narrow" panose="020B0606020202030204" pitchFamily="34" charset="0"/>
              </a:rPr>
              <a:t>podania </a:t>
            </a:r>
            <a:r>
              <a:rPr lang="sk-SK" altLang="sk-SK" sz="2400" dirty="0">
                <a:latin typeface="Arial Narrow" panose="020B0606020202030204" pitchFamily="34" charset="0"/>
              </a:rPr>
              <a:t>žiadosti o NFP.</a:t>
            </a:r>
          </a:p>
          <a:p>
            <a:pPr>
              <a:spcBef>
                <a:spcPct val="0"/>
              </a:spcBef>
              <a:buNone/>
            </a:pPr>
            <a:endParaRPr lang="sk-SK" altLang="sk-SK" sz="24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sk-SK" altLang="sk-SK" sz="2400" u="sng" dirty="0">
                <a:latin typeface="Arial Narrow" panose="020B0606020202030204" pitchFamily="34" charset="0"/>
              </a:rPr>
              <a:t>Výdavky na realizáciu projektu</a:t>
            </a:r>
            <a:endParaRPr lang="sk-SK" altLang="sk-SK" sz="24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sk-SK" altLang="sk-SK" sz="2400" dirty="0">
                <a:latin typeface="Arial Narrow" panose="020B0606020202030204" pitchFamily="34" charset="0"/>
              </a:rPr>
              <a:t>Najskorší možný začiatok oprávnenosti financovania výdavku </a:t>
            </a:r>
            <a:r>
              <a:rPr lang="sk-SK" altLang="sk-SK" sz="2400" dirty="0" smtClean="0">
                <a:latin typeface="Arial Narrow" panose="020B0606020202030204" pitchFamily="34" charset="0"/>
              </a:rPr>
              <a:t>je</a:t>
            </a:r>
          </a:p>
          <a:p>
            <a:pPr>
              <a:spcBef>
                <a:spcPct val="0"/>
              </a:spcBef>
              <a:buNone/>
            </a:pPr>
            <a:r>
              <a:rPr lang="sk-SK" altLang="sk-SK" sz="2400" dirty="0" smtClean="0">
                <a:latin typeface="Arial Narrow" panose="020B0606020202030204" pitchFamily="34" charset="0"/>
              </a:rPr>
              <a:t>deň nasledujúci po dni </a:t>
            </a:r>
            <a:r>
              <a:rPr lang="sk-SK" altLang="sk-SK" sz="2400" dirty="0">
                <a:latin typeface="Arial Narrow" panose="020B0606020202030204" pitchFamily="34" charset="0"/>
              </a:rPr>
              <a:t>predloženia žiadosti </a:t>
            </a:r>
            <a:r>
              <a:rPr lang="sk-SK" altLang="sk-SK" sz="2400" dirty="0" smtClean="0">
                <a:latin typeface="Arial Narrow" panose="020B0606020202030204" pitchFamily="34" charset="0"/>
              </a:rPr>
              <a:t>o NFP na </a:t>
            </a:r>
            <a:r>
              <a:rPr lang="sk-SK" altLang="sk-SK" sz="2400" dirty="0">
                <a:latin typeface="Arial Narrow" panose="020B0606020202030204" pitchFamily="34" charset="0"/>
              </a:rPr>
              <a:t>STS/</a:t>
            </a:r>
            <a:r>
              <a:rPr lang="sk-SK" altLang="sk-SK" sz="2400" dirty="0" err="1">
                <a:latin typeface="Arial Narrow" panose="020B0606020202030204" pitchFamily="34" charset="0"/>
              </a:rPr>
              <a:t>Infobod</a:t>
            </a:r>
            <a:r>
              <a:rPr lang="sk-SK" altLang="sk-SK" sz="2400" dirty="0">
                <a:latin typeface="Arial Narrow" panose="020B0606020202030204" pitchFamily="34" charset="0"/>
              </a:rPr>
              <a:t>.</a:t>
            </a:r>
            <a:endParaRPr lang="sk-SK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sk-SK" sz="1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7" descr="logo_IRRVA_2014-20_pro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1" y="150291"/>
            <a:ext cx="2146817" cy="55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W:\940\941\01_SR-CR_2007-2013\STS\PROJEKTY SR-ČR\PROJEKTY_2.kolo\141_Mesto Sladkovicovo\Monitorovacie správy\Následné monitorovacie správy\calendar-birth-date-astrolog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3310483"/>
            <a:ext cx="296841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obsahu 4"/>
          <p:cNvSpPr txBox="1">
            <a:spLocks/>
          </p:cNvSpPr>
          <p:nvPr/>
        </p:nvSpPr>
        <p:spPr>
          <a:xfrm>
            <a:off x="2135560" y="836712"/>
            <a:ext cx="8280920" cy="604664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sk-SK" sz="2800" b="1" cap="all" dirty="0" smtClean="0">
                <a:latin typeface="Arial Narrow" pitchFamily="34" charset="0"/>
              </a:rPr>
              <a:t>Časová oprávnenosť</a:t>
            </a:r>
            <a:endParaRPr lang="sk-SK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73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sz="13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sk-SK" sz="13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7" descr="logo_IRRVA_2014-20_prog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1" y="150291"/>
            <a:ext cx="2146817" cy="55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obsahu 4"/>
          <p:cNvSpPr txBox="1">
            <a:spLocks/>
          </p:cNvSpPr>
          <p:nvPr/>
        </p:nvSpPr>
        <p:spPr>
          <a:xfrm>
            <a:off x="2135560" y="836712"/>
            <a:ext cx="8280920" cy="604664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sk-SK" sz="2800" b="1" cap="all" dirty="0" smtClean="0">
                <a:latin typeface="Arial Narrow" pitchFamily="34" charset="0"/>
              </a:rPr>
              <a:t>územná oprávnenosť</a:t>
            </a:r>
            <a:endParaRPr lang="sk-SK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ovéPole 13"/>
          <p:cNvSpPr txBox="1">
            <a:spLocks noChangeArrowheads="1"/>
          </p:cNvSpPr>
          <p:nvPr/>
        </p:nvSpPr>
        <p:spPr bwMode="auto">
          <a:xfrm>
            <a:off x="1834451" y="1600200"/>
            <a:ext cx="88360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2800" dirty="0">
                <a:latin typeface="Arial Narrow" panose="020B0606020202030204" pitchFamily="34" charset="0"/>
              </a:rPr>
              <a:t>Vo všeobecnosti sa projektové výdavky vynakladajú v rámci definovanej programovej oblasti oprávnenej na financovanie. </a:t>
            </a:r>
          </a:p>
        </p:txBody>
      </p:sp>
      <p:pic>
        <p:nvPicPr>
          <p:cNvPr id="9" name="Obrázek 6" descr="mapa-region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008" y="2968327"/>
            <a:ext cx="6486128" cy="3243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ĺžnik 1"/>
          <p:cNvSpPr/>
          <p:nvPr/>
        </p:nvSpPr>
        <p:spPr>
          <a:xfrm>
            <a:off x="479376" y="46531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sk-SK" altLang="sk-SK" dirty="0">
                <a:latin typeface="Arial Narrow" panose="020B0606020202030204" pitchFamily="34" charset="0"/>
              </a:rPr>
              <a:t>Program umožňuje aj realizáciu aktivít </a:t>
            </a:r>
            <a:endParaRPr lang="sk-SK" altLang="sk-SK" dirty="0" smtClean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</a:pPr>
            <a:r>
              <a:rPr lang="sk-SK" altLang="sk-SK" dirty="0" smtClean="0">
                <a:latin typeface="Arial Narrow" panose="020B0606020202030204" pitchFamily="34" charset="0"/>
              </a:rPr>
              <a:t>v</a:t>
            </a:r>
            <a:r>
              <a:rPr lang="sk-SK" altLang="sk-SK" dirty="0">
                <a:latin typeface="Arial Narrow" panose="020B0606020202030204" pitchFamily="34" charset="0"/>
              </a:rPr>
              <a:t> súlade s článkom 20, bod 2 </a:t>
            </a:r>
            <a:endParaRPr lang="sk-SK" altLang="sk-SK" dirty="0" smtClean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</a:pPr>
            <a:r>
              <a:rPr lang="sk-SK" altLang="sk-SK" dirty="0" smtClean="0">
                <a:latin typeface="Arial Narrow" panose="020B0606020202030204" pitchFamily="34" charset="0"/>
              </a:rPr>
              <a:t>nariadenia </a:t>
            </a:r>
            <a:r>
              <a:rPr lang="sk-SK" altLang="sk-SK" dirty="0">
                <a:latin typeface="Arial Narrow" panose="020B0606020202030204" pitchFamily="34" charset="0"/>
              </a:rPr>
              <a:t>(EÚ) č. 1299/2013</a:t>
            </a:r>
            <a:r>
              <a:rPr lang="sk-SK" altLang="sk-SK" dirty="0" smtClean="0">
                <a:latin typeface="Arial Narrow" panose="020B0606020202030204" pitchFamily="34" charset="0"/>
              </a:rPr>
              <a:t>,</a:t>
            </a:r>
          </a:p>
          <a:p>
            <a:pPr>
              <a:spcBef>
                <a:spcPct val="0"/>
              </a:spcBef>
            </a:pPr>
            <a:r>
              <a:rPr lang="sk-SK" altLang="sk-SK" dirty="0" smtClean="0">
                <a:latin typeface="Arial Narrow" panose="020B0606020202030204" pitchFamily="34" charset="0"/>
              </a:rPr>
              <a:t>mimo </a:t>
            </a:r>
            <a:r>
              <a:rPr lang="sk-SK" altLang="sk-SK" dirty="0">
                <a:latin typeface="Arial Narrow" panose="020B0606020202030204" pitchFamily="34" charset="0"/>
              </a:rPr>
              <a:t>oprávnenej programovej oblasti.</a:t>
            </a:r>
          </a:p>
        </p:txBody>
      </p:sp>
    </p:spTree>
    <p:extLst>
      <p:ext uri="{BB962C8B-B14F-4D97-AF65-F5344CB8AC3E}">
        <p14:creationId xmlns:p14="http://schemas.microsoft.com/office/powerpoint/2010/main" val="375470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>
          <a:xfrm>
            <a:off x="6312024" y="1752600"/>
            <a:ext cx="5184576" cy="4495800"/>
          </a:xfrm>
        </p:spPr>
        <p:txBody>
          <a:bodyPr anchor="t">
            <a:normAutofit/>
          </a:bodyPr>
          <a:lstStyle/>
          <a:p>
            <a:pPr marL="320040" lvl="1" indent="0">
              <a:buNone/>
            </a:pPr>
            <a:r>
              <a:rPr lang="sk-SK" sz="1700" dirty="0"/>
              <a:t> </a:t>
            </a:r>
            <a:r>
              <a:rPr lang="sk-SK" sz="1700" dirty="0" smtClean="0"/>
              <a:t>                               </a:t>
            </a:r>
          </a:p>
          <a:p>
            <a:pPr marL="320040" lvl="1" indent="0" algn="just">
              <a:buNone/>
            </a:pPr>
            <a:endParaRPr lang="sk-SK" sz="17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7" descr="logo_IRRVA_2014-20_pro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1" y="150291"/>
            <a:ext cx="2146817" cy="55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8"/>
          <p:cNvSpPr>
            <a:spLocks noGrp="1"/>
          </p:cNvSpPr>
          <p:nvPr>
            <p:ph type="title"/>
          </p:nvPr>
        </p:nvSpPr>
        <p:spPr>
          <a:xfrm>
            <a:off x="2567608" y="169341"/>
            <a:ext cx="8229600" cy="1143000"/>
          </a:xfrm>
        </p:spPr>
        <p:txBody>
          <a:bodyPr/>
          <a:lstStyle/>
          <a:p>
            <a:pPr algn="ctr" eaLnBrk="1" hangingPunct="1"/>
            <a:r>
              <a:rPr lang="sk-SK" altLang="sk-SK" sz="3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Oprávnenosť výdavkov podľa rozpočtových kapitol</a:t>
            </a:r>
            <a:endParaRPr lang="en-US" altLang="sk-SK" sz="2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Zástupný symbol obsahu 4"/>
          <p:cNvSpPr txBox="1">
            <a:spLocks/>
          </p:cNvSpPr>
          <p:nvPr/>
        </p:nvSpPr>
        <p:spPr>
          <a:xfrm>
            <a:off x="839416" y="1752600"/>
            <a:ext cx="4968552" cy="44958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0040" lvl="1" indent="0">
              <a:buFont typeface="Wingdings 2"/>
              <a:buNone/>
            </a:pPr>
            <a:r>
              <a:rPr lang="sk-SK" sz="1700" dirty="0" smtClean="0"/>
              <a:t>  </a:t>
            </a:r>
          </a:p>
          <a:p>
            <a:pPr marL="320040" lvl="1" indent="0">
              <a:buFont typeface="Wingdings 2"/>
              <a:buNone/>
            </a:pPr>
            <a:endParaRPr lang="sk-SK" sz="1700" dirty="0" smtClean="0"/>
          </a:p>
          <a:p>
            <a:pPr marL="320040" lvl="1" indent="0">
              <a:buFont typeface="Wingdings 2"/>
              <a:buNone/>
            </a:pPr>
            <a:r>
              <a:rPr lang="sk-SK" sz="1700" dirty="0" smtClean="0"/>
              <a:t>                                          </a:t>
            </a:r>
          </a:p>
          <a:p>
            <a:pPr marL="320040" lvl="1" indent="0">
              <a:buFont typeface="Wingdings 2"/>
              <a:buNone/>
            </a:pPr>
            <a:endParaRPr lang="sk-SK" sz="1700" b="1" dirty="0" smtClean="0"/>
          </a:p>
        </p:txBody>
      </p:sp>
      <p:sp>
        <p:nvSpPr>
          <p:cNvPr id="2" name="Obdĺžnik 1"/>
          <p:cNvSpPr/>
          <p:nvPr/>
        </p:nvSpPr>
        <p:spPr>
          <a:xfrm>
            <a:off x="839416" y="1708130"/>
            <a:ext cx="53285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sk-SK" altLang="sk-SK" dirty="0">
                <a:latin typeface="Arial Narrow" panose="020B0606020202030204" pitchFamily="34" charset="0"/>
              </a:rPr>
              <a:t>Rozpočet sa člení svojou štruktúrou na dve časti, z ktorých jedna obsahuje všetky priame výdavky projektu a druhá časť všetky nepriame výdavky projektu.</a:t>
            </a:r>
          </a:p>
          <a:p>
            <a:pPr algn="just">
              <a:spcBef>
                <a:spcPct val="0"/>
              </a:spcBef>
            </a:pPr>
            <a:endParaRPr lang="sk-SK" altLang="sk-SK" b="1" u="sng" dirty="0">
              <a:latin typeface="Arial Narrow" panose="020B060602020203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sk-SK" altLang="sk-SK" b="1" u="sng" dirty="0">
                <a:latin typeface="Arial Narrow" panose="020B0606020202030204" pitchFamily="34" charset="0"/>
              </a:rPr>
              <a:t>Priame výdavky</a:t>
            </a:r>
            <a:r>
              <a:rPr lang="sk-SK" altLang="sk-SK" dirty="0">
                <a:latin typeface="Arial Narrow" panose="020B0606020202030204" pitchFamily="34" charset="0"/>
              </a:rPr>
              <a:t> – sú výdavky, </a:t>
            </a:r>
            <a:r>
              <a:rPr lang="sk-SK" altLang="sk-SK" dirty="0" smtClean="0">
                <a:latin typeface="Arial Narrow" panose="020B0606020202030204" pitchFamily="34" charset="0"/>
              </a:rPr>
              <a:t>ktoré priamo súvisia </a:t>
            </a:r>
            <a:r>
              <a:rPr lang="sk-SK" altLang="sk-SK" dirty="0">
                <a:latin typeface="Arial Narrow" panose="020B0606020202030204" pitchFamily="34" charset="0"/>
              </a:rPr>
              <a:t>s realizáciou aktivít </a:t>
            </a:r>
            <a:r>
              <a:rPr lang="sk-SK" altLang="sk-SK" dirty="0" smtClean="0">
                <a:latin typeface="Arial Narrow" panose="020B0606020202030204" pitchFamily="34" charset="0"/>
              </a:rPr>
              <a:t>projektu </a:t>
            </a:r>
            <a:r>
              <a:rPr lang="sk-SK" altLang="sk-SK" dirty="0">
                <a:latin typeface="Arial Narrow" panose="020B0606020202030204" pitchFamily="34" charset="0"/>
              </a:rPr>
              <a:t>potrebných na uskutočnenie cieľov projektu. Sú zahrnuté v rozpočtových kapitolách 1. až 6.</a:t>
            </a:r>
          </a:p>
          <a:p>
            <a:pPr algn="just">
              <a:spcBef>
                <a:spcPct val="0"/>
              </a:spcBef>
            </a:pPr>
            <a:endParaRPr lang="sk-SK" altLang="sk-SK" b="1" u="sng" dirty="0">
              <a:latin typeface="Arial Narrow" panose="020B060602020203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sk-SK" altLang="sk-SK" b="1" u="sng" dirty="0">
                <a:latin typeface="Arial Narrow" panose="020B0606020202030204" pitchFamily="34" charset="0"/>
              </a:rPr>
              <a:t>Nepriame výdavky</a:t>
            </a:r>
            <a:r>
              <a:rPr lang="sk-SK" altLang="sk-SK" dirty="0">
                <a:latin typeface="Arial Narrow" panose="020B0606020202030204" pitchFamily="34" charset="0"/>
              </a:rPr>
              <a:t> – sú výdavky, ktoré vznikli pri realizácii projektu, či v jej dôsledku, ale s cieľmi projektu súvisia nepriamo, alebo ich nie je možné jasne pričleniť do rozpočtových kapitol priamych výdavkov. Sú zahrnuté v rozpočtovej kapitole 7.</a:t>
            </a:r>
          </a:p>
        </p:txBody>
      </p:sp>
      <p:sp>
        <p:nvSpPr>
          <p:cNvPr id="9" name="Zástupný symbol obsahu 5"/>
          <p:cNvSpPr txBox="1">
            <a:spLocks/>
          </p:cNvSpPr>
          <p:nvPr/>
        </p:nvSpPr>
        <p:spPr>
          <a:xfrm>
            <a:off x="5833293" y="2686824"/>
            <a:ext cx="3276600" cy="3276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altLang="sk-SK" sz="2400" smtClean="0"/>
          </a:p>
          <a:p>
            <a:endParaRPr lang="en-GB" altLang="sk-SK" sz="2400" smtClean="0"/>
          </a:p>
        </p:txBody>
      </p:sp>
      <p:sp>
        <p:nvSpPr>
          <p:cNvPr id="10" name="Zástupný symbol obsahu 6"/>
          <p:cNvSpPr txBox="1">
            <a:spLocks/>
          </p:cNvSpPr>
          <p:nvPr/>
        </p:nvSpPr>
        <p:spPr>
          <a:xfrm>
            <a:off x="6764833" y="1736705"/>
            <a:ext cx="2849116" cy="4191000"/>
          </a:xfrm>
          <a:prstGeom prst="rect">
            <a:avLst/>
          </a:prstGeom>
        </p:spPr>
        <p:txBody>
          <a:bodyPr/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sk-SK" sz="1800" dirty="0" smtClean="0">
                <a:latin typeface="Arial Narrow" pitchFamily="34" charset="0"/>
              </a:rPr>
              <a:t>Príprava projektu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sk-SK" sz="1800" dirty="0" smtClean="0">
                <a:latin typeface="Arial Narrow" pitchFamily="34" charset="0"/>
              </a:rPr>
              <a:t>Personálne výdavky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sk-SK" sz="1800" dirty="0" smtClean="0">
                <a:latin typeface="Arial Narrow" pitchFamily="34" charset="0"/>
              </a:rPr>
              <a:t>Cestovné výdavky a výdavky na ubytovanie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sk-SK" sz="1800" dirty="0" smtClean="0">
                <a:latin typeface="Arial Narrow" pitchFamily="34" charset="0"/>
              </a:rPr>
              <a:t>Výdavky na expertízu a iné externé služby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sk-SK" sz="1800" dirty="0" smtClean="0">
                <a:latin typeface="Arial Narrow" pitchFamily="34" charset="0"/>
              </a:rPr>
              <a:t>Výdavky na vybavenie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sk-SK" sz="1800" dirty="0" smtClean="0">
                <a:latin typeface="Arial Narrow" pitchFamily="34" charset="0"/>
              </a:rPr>
              <a:t>Investície</a:t>
            </a:r>
          </a:p>
          <a:p>
            <a:pPr marL="514350" indent="-514350">
              <a:buFont typeface="Calibri" pitchFamily="34" charset="0"/>
              <a:buAutoNum type="arabicPeriod"/>
              <a:defRPr/>
            </a:pPr>
            <a:endParaRPr lang="sk-SK" sz="1600" dirty="0" smtClean="0">
              <a:latin typeface="Arial Narrow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  <a:defRPr/>
            </a:pPr>
            <a:r>
              <a:rPr lang="sk-SK" sz="1800" dirty="0" smtClean="0">
                <a:latin typeface="Arial Narrow" pitchFamily="34" charset="0"/>
              </a:rPr>
              <a:t>Kancelárske, administratívne </a:t>
            </a:r>
            <a:br>
              <a:rPr lang="sk-SK" sz="1800" dirty="0" smtClean="0">
                <a:latin typeface="Arial Narrow" pitchFamily="34" charset="0"/>
              </a:rPr>
            </a:br>
            <a:r>
              <a:rPr lang="sk-SK" sz="1800" dirty="0" smtClean="0">
                <a:latin typeface="Arial Narrow" pitchFamily="34" charset="0"/>
              </a:rPr>
              <a:t>a iné nepriame výdavky </a:t>
            </a:r>
          </a:p>
          <a:p>
            <a:pPr marL="0" indent="0">
              <a:buFont typeface="Arial" charset="0"/>
              <a:buChar char="•"/>
              <a:defRPr/>
            </a:pPr>
            <a:endParaRPr lang="sk-SK" altLang="sk-SK" sz="2400" dirty="0" smtClean="0">
              <a:latin typeface="Arial Narrow" pitchFamily="34" charset="0"/>
            </a:endParaRPr>
          </a:p>
          <a:p>
            <a:pPr marL="0" indent="0">
              <a:buFont typeface="Arial" charset="0"/>
              <a:buChar char="•"/>
              <a:defRPr/>
            </a:pPr>
            <a:endParaRPr lang="sk-SK" altLang="sk-SK" sz="2400" dirty="0" smtClean="0">
              <a:latin typeface="Arial Narrow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9990558" y="1708130"/>
            <a:ext cx="0" cy="411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0066758" y="3173906"/>
            <a:ext cx="1981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1800" dirty="0">
                <a:latin typeface="Arial" panose="020B0604020202020204" pitchFamily="34" charset="0"/>
              </a:rPr>
              <a:t>Priame výdavky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0048849" y="5106465"/>
            <a:ext cx="2133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1800" dirty="0">
                <a:latin typeface="Arial" panose="020B0604020202020204" pitchFamily="34" charset="0"/>
              </a:rPr>
              <a:t>Nepriame výdavky</a:t>
            </a:r>
          </a:p>
        </p:txBody>
      </p:sp>
      <p:cxnSp>
        <p:nvCxnSpPr>
          <p:cNvPr id="14" name="Přímá spojovací čára 10"/>
          <p:cNvCxnSpPr/>
          <p:nvPr/>
        </p:nvCxnSpPr>
        <p:spPr>
          <a:xfrm flipH="1">
            <a:off x="6780067" y="4653136"/>
            <a:ext cx="500134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43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sk-SK" altLang="sk-SK" sz="1600" dirty="0">
                <a:latin typeface="Arial Narrow" panose="020B0606020202030204" pitchFamily="34" charset="0"/>
              </a:rPr>
              <a:t>Výdavky v tejto rozpočtovej kapitole môžu byť iba výdavky, ktoré boli vynaložené v súvislosti s prípravou projektu (žiadosti o NFP) a pred jeho odoslaním na STS/</a:t>
            </a:r>
            <a:r>
              <a:rPr lang="sk-SK" altLang="sk-SK" sz="1600" dirty="0" err="1">
                <a:latin typeface="Arial Narrow" panose="020B0606020202030204" pitchFamily="34" charset="0"/>
              </a:rPr>
              <a:t>Infobod</a:t>
            </a:r>
            <a:r>
              <a:rPr lang="sk-SK" altLang="sk-SK" sz="1600" dirty="0">
                <a:latin typeface="Arial Narrow" panose="020B0606020202030204" pitchFamily="34" charset="0"/>
              </a:rPr>
              <a:t> v rámci výzvy na predkladanie žiadostí o NFP.</a:t>
            </a:r>
          </a:p>
          <a:p>
            <a:pPr>
              <a:buFont typeface="Arial" panose="020B0604020202020204" pitchFamily="34" charset="0"/>
              <a:buNone/>
            </a:pPr>
            <a:r>
              <a:rPr lang="sk-SK" altLang="sk-SK" sz="1600" dirty="0">
                <a:latin typeface="Arial Narrow" panose="020B0606020202030204" pitchFamily="34" charset="0"/>
              </a:rPr>
              <a:t>	Výdavky môžu vzniknúť od 1.1.2014 do dátumu odoslania, </a:t>
            </a:r>
            <a:r>
              <a:rPr lang="sk-SK" altLang="sk-SK" sz="1600" dirty="0" err="1">
                <a:latin typeface="Arial Narrow" panose="020B0606020202030204" pitchFamily="34" charset="0"/>
              </a:rPr>
              <a:t>t.j</a:t>
            </a:r>
            <a:r>
              <a:rPr lang="sk-SK" altLang="sk-SK" sz="1600" dirty="0">
                <a:latin typeface="Arial Narrow" panose="020B0606020202030204" pitchFamily="34" charset="0"/>
              </a:rPr>
              <a:t>. dátum osobného doručenia, resp. dátum pečiatky pošty.</a:t>
            </a:r>
          </a:p>
          <a:p>
            <a:pPr>
              <a:buFont typeface="Arial" panose="020B0604020202020204" pitchFamily="34" charset="0"/>
              <a:buNone/>
            </a:pPr>
            <a:r>
              <a:rPr lang="sk-SK" altLang="sk-SK" sz="1600" dirty="0">
                <a:latin typeface="Arial Narrow" panose="020B0606020202030204" pitchFamily="34" charset="0"/>
              </a:rPr>
              <a:t>	Rozpočtová kapitola môže tvoriť maximálne 5 % z celkovej výšky rozpočtu schváleného SMV na úrovni partnera. Výdavky nad túto hranicu a výdavky neuvedené v rozpočte sú neoprávnené.</a:t>
            </a:r>
          </a:p>
          <a:p>
            <a:pPr>
              <a:buFont typeface="Arial" panose="020B0604020202020204" pitchFamily="34" charset="0"/>
              <a:buNone/>
            </a:pPr>
            <a:r>
              <a:rPr lang="sk-SK" altLang="sk-SK" sz="1600" dirty="0">
                <a:latin typeface="Arial Narrow" panose="020B0606020202030204" pitchFamily="34" charset="0"/>
              </a:rPr>
              <a:t>	Prijímateľ má možnosť požiadať o refundáciu týchto nákladov iba </a:t>
            </a:r>
            <a:r>
              <a:rPr lang="sk-SK" altLang="sk-SK" sz="1600" b="1" dirty="0">
                <a:latin typeface="Arial Narrow" panose="020B0606020202030204" pitchFamily="34" charset="0"/>
              </a:rPr>
              <a:t>v prvom zozname deklarovaných výdavkov</a:t>
            </a:r>
            <a:r>
              <a:rPr lang="sk-SK" altLang="sk-SK" sz="1600" dirty="0">
                <a:latin typeface="Arial Narrow" panose="020B0606020202030204" pitchFamily="34" charset="0"/>
              </a:rPr>
              <a:t>. V opačnom prípade stráca nárok na ich refundáciu a táto rozpočtová položka zo schváleného rozpočtu SMV bude považovaná za vyčerpanú.</a:t>
            </a:r>
          </a:p>
          <a:p>
            <a:pPr>
              <a:buFont typeface="Arial" panose="020B0604020202020204" pitchFamily="34" charset="0"/>
              <a:buNone/>
            </a:pPr>
            <a:r>
              <a:rPr lang="sk-SK" altLang="sk-SK" sz="1600" dirty="0">
                <a:latin typeface="Arial Narrow" panose="020B0606020202030204" pitchFamily="34" charset="0"/>
              </a:rPr>
              <a:t>Iba tieto výdavky: </a:t>
            </a:r>
          </a:p>
          <a:p>
            <a:r>
              <a:rPr lang="sk-SK" altLang="sk-SK" sz="1600" dirty="0">
                <a:latin typeface="Arial Narrow" panose="020B0606020202030204" pitchFamily="34" charset="0"/>
              </a:rPr>
              <a:t>Personálne výdavky vo vzťahu k príprave </a:t>
            </a:r>
            <a:r>
              <a:rPr lang="sk-SK" altLang="sk-SK" sz="1600" dirty="0" smtClean="0">
                <a:latin typeface="Arial Narrow" panose="020B0606020202030204" pitchFamily="34" charset="0"/>
              </a:rPr>
              <a:t>projektov. </a:t>
            </a:r>
            <a:r>
              <a:rPr lang="sk-SK" altLang="sk-SK" sz="1600" dirty="0">
                <a:latin typeface="Arial Narrow" panose="020B0606020202030204" pitchFamily="34" charset="0"/>
              </a:rPr>
              <a:t>V prípade, ak žiadateľ využije pre financovanie personálnych výdavkov paušálnu sadzbu, nesmú byť personálne výdavky súčasťou výdavkov na prípravu projektu.</a:t>
            </a:r>
          </a:p>
          <a:p>
            <a:r>
              <a:rPr lang="sk-SK" altLang="sk-SK" sz="1600" dirty="0">
                <a:latin typeface="Arial Narrow" panose="020B0606020202030204" pitchFamily="34" charset="0"/>
              </a:rPr>
              <a:t>Cestovné výdavky a výdavky na ubytovanie </a:t>
            </a:r>
          </a:p>
          <a:p>
            <a:r>
              <a:rPr lang="sk-SK" altLang="sk-SK" sz="1600" dirty="0">
                <a:latin typeface="Arial Narrow" panose="020B0606020202030204" pitchFamily="34" charset="0"/>
              </a:rPr>
              <a:t>Výdavky na expertízu, spracovanie technickej dokumentácie a iné nevyhnutné externé služby </a:t>
            </a:r>
          </a:p>
          <a:p>
            <a:r>
              <a:rPr lang="sk-SK" altLang="sk-SK" sz="1600" dirty="0">
                <a:latin typeface="Arial Narrow" panose="020B0606020202030204" pitchFamily="34" charset="0"/>
              </a:rPr>
              <a:t>Externé vypracovanie žiadosti o </a:t>
            </a:r>
            <a:r>
              <a:rPr lang="sk-SK" altLang="sk-SK" sz="1600" dirty="0" smtClean="0">
                <a:latin typeface="Arial Narrow" panose="020B0606020202030204" pitchFamily="34" charset="0"/>
              </a:rPr>
              <a:t>NFP – iba VP</a:t>
            </a:r>
            <a:endParaRPr lang="sk-SK" altLang="sk-SK" sz="1600" dirty="0">
              <a:latin typeface="Arial Narrow" panose="020B060602020203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sz="1500" dirty="0">
              <a:latin typeface="Calibri" panose="020F0502020204030204" pitchFamily="34" charset="0"/>
            </a:endParaRPr>
          </a:p>
        </p:txBody>
      </p:sp>
      <p:pic>
        <p:nvPicPr>
          <p:cNvPr id="6" name="Picture 7" descr="logo_IRRVA_2014-20_pro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1" y="150291"/>
            <a:ext cx="2146817" cy="55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8"/>
          <p:cNvSpPr>
            <a:spLocks noGrp="1"/>
          </p:cNvSpPr>
          <p:nvPr>
            <p:ph type="title"/>
          </p:nvPr>
        </p:nvSpPr>
        <p:spPr>
          <a:xfrm>
            <a:off x="4641809" y="764704"/>
            <a:ext cx="3240360" cy="58261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sk-SK" altLang="sk-SK" sz="3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 Príprava projektu</a:t>
            </a:r>
          </a:p>
        </p:txBody>
      </p:sp>
    </p:spTree>
    <p:extLst>
      <p:ext uri="{BB962C8B-B14F-4D97-AF65-F5344CB8AC3E}">
        <p14:creationId xmlns:p14="http://schemas.microsoft.com/office/powerpoint/2010/main" val="423155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altLang="sk-SK" sz="1100" dirty="0">
              <a:solidFill>
                <a:schemeClr val="dk1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k-SK" altLang="sk-SK" sz="14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sk-SK" altLang="sk-SK" sz="1800" dirty="0">
                <a:latin typeface="Arial Narrow" panose="020B0606020202030204" pitchFamily="34" charset="0"/>
              </a:rPr>
              <a:t>Základom na výpočet oprávnených výdavkov v oblasti personálnych výdavkov je cena práce (</a:t>
            </a:r>
            <a:r>
              <a:rPr lang="sk-SK" altLang="sk-SK" sz="1800" dirty="0" err="1">
                <a:latin typeface="Arial Narrow" panose="020B0606020202030204" pitchFamily="34" charset="0"/>
              </a:rPr>
              <a:t>superhrubá</a:t>
            </a:r>
            <a:r>
              <a:rPr lang="sk-SK" altLang="sk-SK" sz="1800" dirty="0">
                <a:latin typeface="Arial Narrow" panose="020B0606020202030204" pitchFamily="34" charset="0"/>
              </a:rPr>
              <a:t> mzda) za zamestnancov vykonávajúcich činnosti, ktoré by nevykonávali, ak by projekt, alebo jeho časť neboli realizované. Tieto činnosti musia byť stanovené v pracovnej zmluve/dohode/rozhodnutiu o menovaní, alebo zákonom.</a:t>
            </a:r>
          </a:p>
          <a:p>
            <a:pPr>
              <a:spcBef>
                <a:spcPct val="0"/>
              </a:spcBef>
              <a:buNone/>
            </a:pPr>
            <a:endParaRPr lang="sk-SK" altLang="sk-SK" sz="18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sk-SK" altLang="sk-SK" sz="1800" dirty="0">
                <a:latin typeface="Arial Narrow" panose="020B0606020202030204" pitchFamily="34" charset="0"/>
              </a:rPr>
              <a:t>Na zabezpečenie realizácie projektu je možné vykonávať </a:t>
            </a:r>
            <a:r>
              <a:rPr lang="sk-SK" altLang="sk-SK" sz="1800" b="1" u="sng" dirty="0">
                <a:latin typeface="Arial Narrow" panose="020B0606020202030204" pitchFamily="34" charset="0"/>
              </a:rPr>
              <a:t>iba pracovné pozície uvedené v prílohe č. 3 pravidiel oprávnenosti.</a:t>
            </a:r>
            <a:r>
              <a:rPr lang="sk-SK" altLang="sk-SK" sz="1800" dirty="0">
                <a:latin typeface="Arial Narrow" panose="020B0606020202030204" pitchFamily="34" charset="0"/>
              </a:rPr>
              <a:t> V tejto prílohe sú stanovené aj </a:t>
            </a:r>
            <a:r>
              <a:rPr lang="sk-SK" altLang="sk-SK" sz="1800" b="1" dirty="0">
                <a:latin typeface="Arial Narrow" panose="020B0606020202030204" pitchFamily="34" charset="0"/>
              </a:rPr>
              <a:t>maximálne finančné limity na personálne výdavky</a:t>
            </a:r>
            <a:r>
              <a:rPr lang="sk-SK" altLang="sk-SK" sz="1800" dirty="0">
                <a:latin typeface="Arial Narrow" panose="020B0606020202030204" pitchFamily="34" charset="0"/>
              </a:rPr>
              <a:t> (výška miezd, resp. odmien na základe dohôd o prácach vykonávaných mimo pracovného pomeru, vrátane povinných odvodov) pre jednotlivé pracovné pozície. </a:t>
            </a:r>
            <a:r>
              <a:rPr lang="sk-SK" altLang="sk-SK" sz="1800" b="1" dirty="0">
                <a:latin typeface="Arial Narrow" panose="020B0606020202030204" pitchFamily="34" charset="0"/>
              </a:rPr>
              <a:t>Prijímateľovi budú uznané výdavky na personál iba do výšky uvedených maximálnych finančných limitov.</a:t>
            </a:r>
            <a:endParaRPr lang="sk-SK" altLang="sk-SK" sz="18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sk-SK" altLang="sk-SK" sz="1800" dirty="0">
              <a:latin typeface="Arial Narrow" panose="020B0606020202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sk-SK" altLang="sk-SK" sz="1800" dirty="0">
                <a:latin typeface="Arial Narrow" panose="020B0606020202030204" pitchFamily="34" charset="0"/>
              </a:rPr>
              <a:t>Zamestnanec môže mať v čase realizácie projektu </a:t>
            </a:r>
            <a:r>
              <a:rPr lang="sk-SK" altLang="sk-SK" sz="1800" b="1" dirty="0">
                <a:latin typeface="Arial Narrow" panose="020B0606020202030204" pitchFamily="34" charset="0"/>
              </a:rPr>
              <a:t>iba jeden platný úväzok na projekte.</a:t>
            </a:r>
            <a:r>
              <a:rPr lang="sk-SK" altLang="sk-SK" sz="1800" dirty="0">
                <a:latin typeface="Arial Narrow" panose="020B0606020202030204" pitchFamily="34" charset="0"/>
              </a:rPr>
              <a:t> Výdavky týkajúce sa výkonu práce sú limitované </a:t>
            </a:r>
            <a:r>
              <a:rPr lang="sk-SK" altLang="sk-SK" sz="1800" b="1" dirty="0">
                <a:latin typeface="Arial Narrow" panose="020B0606020202030204" pitchFamily="34" charset="0"/>
              </a:rPr>
              <a:t>rozsahom práce maximálne </a:t>
            </a:r>
            <a:r>
              <a:rPr lang="sk-SK" altLang="sk-SK" sz="1800" b="1" dirty="0" smtClean="0">
                <a:latin typeface="Arial Narrow" panose="020B0606020202030204" pitchFamily="34" charset="0"/>
              </a:rPr>
              <a:t>12 </a:t>
            </a:r>
            <a:r>
              <a:rPr lang="sk-SK" altLang="sk-SK" sz="1800" b="1" dirty="0">
                <a:latin typeface="Arial Narrow" panose="020B0606020202030204" pitchFamily="34" charset="0"/>
              </a:rPr>
              <a:t>hodín/deň</a:t>
            </a:r>
            <a:r>
              <a:rPr lang="sk-SK" altLang="sk-SK" sz="1800" dirty="0">
                <a:latin typeface="Arial Narrow" panose="020B0606020202030204" pitchFamily="34" charset="0"/>
              </a:rPr>
              <a:t> za všetky pracovné úväzky osoby kumulatívne, </a:t>
            </a:r>
            <a:r>
              <a:rPr lang="sk-SK" altLang="sk-SK" sz="1800" dirty="0" err="1">
                <a:latin typeface="Arial Narrow" panose="020B0606020202030204" pitchFamily="34" charset="0"/>
              </a:rPr>
              <a:t>t.j</a:t>
            </a:r>
            <a:r>
              <a:rPr lang="sk-SK" altLang="sk-SK" sz="1800" dirty="0">
                <a:latin typeface="Arial Narrow" panose="020B0606020202030204" pitchFamily="34" charset="0"/>
              </a:rPr>
              <a:t>. za všetky pracovné pomery, dohody mimo pracovného pomeru a štátnozamestnanecký pomer. </a:t>
            </a:r>
          </a:p>
          <a:p>
            <a:pPr marL="0" indent="0">
              <a:lnSpc>
                <a:spcPct val="90000"/>
              </a:lnSpc>
              <a:buNone/>
            </a:pPr>
            <a:endParaRPr lang="sk-SK" sz="1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7" descr="logo_IRRVA_2014-20_pro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1" y="150291"/>
            <a:ext cx="2146817" cy="55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ĺžnik 1"/>
          <p:cNvSpPr/>
          <p:nvPr/>
        </p:nvSpPr>
        <p:spPr>
          <a:xfrm>
            <a:off x="4522663" y="836712"/>
            <a:ext cx="3459601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altLang="sk-SK" sz="2900" b="1" dirty="0">
                <a:latin typeface="Arial Narrow" panose="020B0606020202030204" pitchFamily="34" charset="0"/>
              </a:rPr>
              <a:t>2. Personálne výdavky</a:t>
            </a:r>
            <a:endParaRPr lang="sk-SK" sz="2900" dirty="0"/>
          </a:p>
        </p:txBody>
      </p:sp>
    </p:spTree>
    <p:extLst>
      <p:ext uri="{BB962C8B-B14F-4D97-AF65-F5344CB8AC3E}">
        <p14:creationId xmlns:p14="http://schemas.microsoft.com/office/powerpoint/2010/main" val="23334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>
          <a:xfrm>
            <a:off x="839416" y="1624980"/>
            <a:ext cx="10834932" cy="44958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  <a:defRPr/>
            </a:pPr>
            <a:r>
              <a:rPr lang="sk-SK" altLang="sk-SK" sz="9600" dirty="0">
                <a:latin typeface="Arial Narrow" panose="020B0606020202030204" pitchFamily="34" charset="0"/>
              </a:rPr>
              <a:t>Výdavky na cestovné náklady a náklady na ubytovanie sa týkajú výlučne </a:t>
            </a:r>
            <a:r>
              <a:rPr lang="sk-SK" altLang="sk-SK" sz="9600" dirty="0" smtClean="0">
                <a:latin typeface="Arial Narrow" panose="020B0606020202030204" pitchFamily="34" charset="0"/>
              </a:rPr>
              <a:t>zamestnancov uvedených v </a:t>
            </a:r>
            <a:r>
              <a:rPr lang="sk-SK" altLang="sk-SK" sz="9600" dirty="0" err="1" smtClean="0">
                <a:latin typeface="Arial Narrow" panose="020B0606020202030204" pitchFamily="34" charset="0"/>
              </a:rPr>
              <a:t>roz</a:t>
            </a:r>
            <a:r>
              <a:rPr lang="sk-SK" altLang="sk-SK" sz="9600" dirty="0" smtClean="0">
                <a:latin typeface="Arial Narrow" panose="020B0606020202030204" pitchFamily="34" charset="0"/>
              </a:rPr>
              <a:t>. kap. 2 a nasledujúcich </a:t>
            </a:r>
            <a:r>
              <a:rPr lang="sk-SK" altLang="sk-SK" sz="9600" dirty="0">
                <a:latin typeface="Arial Narrow" panose="020B0606020202030204" pitchFamily="34" charset="0"/>
              </a:rPr>
              <a:t>položiek: 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sk-SK" altLang="sk-SK" sz="9600" dirty="0">
                <a:latin typeface="Arial Narrow" panose="020B0606020202030204" pitchFamily="34" charset="0"/>
              </a:rPr>
              <a:t>cestovné výdavky (napr. cestovné lístky, palivo, náhrada za počet prejdených km, </a:t>
            </a:r>
            <a:r>
              <a:rPr lang="sk-SK" altLang="sk-SK" sz="9600" dirty="0" smtClean="0">
                <a:latin typeface="Arial Narrow" panose="020B0606020202030204" pitchFamily="34" charset="0"/>
              </a:rPr>
              <a:t>mýto a </a:t>
            </a:r>
            <a:r>
              <a:rPr lang="sk-SK" altLang="sk-SK" sz="9600" dirty="0">
                <a:latin typeface="Arial Narrow" panose="020B0606020202030204" pitchFamily="34" charset="0"/>
              </a:rPr>
              <a:t>poplatky za parkovanie);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sk-SK" altLang="sk-SK" sz="9600" dirty="0">
                <a:latin typeface="Arial Narrow" panose="020B0606020202030204" pitchFamily="34" charset="0"/>
              </a:rPr>
              <a:t>náklady na ubytovanie;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sk-SK" altLang="sk-SK" sz="9600" dirty="0">
                <a:latin typeface="Arial Narrow" panose="020B0606020202030204" pitchFamily="34" charset="0"/>
              </a:rPr>
              <a:t>náklady na jedlo (ak nie je zamestnancovi poskytnutý denný príspevok) – maximálne do výšky denného príspevku na stravné;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sk-SK" altLang="sk-SK" sz="9600" dirty="0">
                <a:latin typeface="Arial Narrow" panose="020B0606020202030204" pitchFamily="34" charset="0"/>
              </a:rPr>
              <a:t>náklady na získanie víz;</a:t>
            </a:r>
          </a:p>
          <a:p>
            <a:pPr marL="342900" indent="-342900" algn="just">
              <a:buFont typeface="Wingdings" pitchFamily="2" charset="2"/>
              <a:buChar char="§"/>
              <a:defRPr/>
            </a:pPr>
            <a:r>
              <a:rPr lang="sk-SK" altLang="sk-SK" sz="9600" dirty="0">
                <a:latin typeface="Arial Narrow" panose="020B0606020202030204" pitchFamily="34" charset="0"/>
              </a:rPr>
              <a:t>denné príspevky vo výške stanovenej zákonom č. 283/2002 </a:t>
            </a:r>
            <a:r>
              <a:rPr lang="sk-SK" altLang="sk-SK" sz="9600" dirty="0" err="1">
                <a:latin typeface="Arial Narrow" panose="020B0606020202030204" pitchFamily="34" charset="0"/>
              </a:rPr>
              <a:t>Z.z</a:t>
            </a:r>
            <a:r>
              <a:rPr lang="sk-SK" altLang="sk-SK" sz="9600" dirty="0">
                <a:latin typeface="Arial Narrow" panose="020B0606020202030204" pitchFamily="34" charset="0"/>
              </a:rPr>
              <a:t>. o cestovných náhradách v platnom znení (ďalej len „zákon o cestovných náhradách“) a vyhláškou Ministerstva práce a sociálnych vecí ČR (paušálna náhrada tuzemského stravného) a podľa vyhlášky Ministerstva financií ČR (zahraničné stravné);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k-SK" sz="1400" b="1" dirty="0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k-SK" sz="1100" dirty="0"/>
          </a:p>
          <a:p>
            <a:pPr lv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k-SK" sz="12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k-SK" sz="1200" dirty="0"/>
          </a:p>
          <a:p>
            <a:pPr marL="0" lvl="0" indent="0">
              <a:lnSpc>
                <a:spcPct val="90000"/>
              </a:lnSpc>
              <a:buNone/>
            </a:pPr>
            <a:endParaRPr lang="sk-SK" sz="1200" b="1" dirty="0" smtClean="0"/>
          </a:p>
          <a:p>
            <a:pPr lv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k-SK" sz="1200" b="1" dirty="0" smtClean="0"/>
          </a:p>
          <a:p>
            <a:pPr lvl="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k-SK" sz="12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k-SK" sz="1400" dirty="0" smtClean="0"/>
          </a:p>
          <a:p>
            <a:pPr marL="0" indent="0">
              <a:lnSpc>
                <a:spcPct val="90000"/>
              </a:lnSpc>
              <a:buNone/>
            </a:pPr>
            <a:endParaRPr lang="cs-CZ" sz="1200" dirty="0" smtClean="0"/>
          </a:p>
          <a:p>
            <a:pPr marL="0" indent="0">
              <a:lnSpc>
                <a:spcPct val="90000"/>
              </a:lnSpc>
              <a:buNone/>
            </a:pPr>
            <a:endParaRPr lang="cs-CZ" sz="12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sz="1200" dirty="0" smtClean="0"/>
              <a:t>                                                                                  </a:t>
            </a:r>
            <a:endParaRPr lang="sk-SK" sz="1200" dirty="0" smtClean="0"/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1200" dirty="0" smtClean="0"/>
              <a:t>                                                                                                               </a:t>
            </a:r>
            <a:endParaRPr lang="sk-SK" sz="1200" dirty="0" smtClean="0"/>
          </a:p>
        </p:txBody>
      </p:sp>
      <p:pic>
        <p:nvPicPr>
          <p:cNvPr id="6" name="Picture 7" descr="logo_IRRVA_2014-20_pro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71" y="150291"/>
            <a:ext cx="2146817" cy="55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8"/>
          <p:cNvSpPr>
            <a:spLocks noGrp="1"/>
          </p:cNvSpPr>
          <p:nvPr>
            <p:ph type="title"/>
          </p:nvPr>
        </p:nvSpPr>
        <p:spPr>
          <a:xfrm>
            <a:off x="2839763" y="686538"/>
            <a:ext cx="6834238" cy="754062"/>
          </a:xfrm>
        </p:spPr>
        <p:txBody>
          <a:bodyPr>
            <a:normAutofit/>
          </a:bodyPr>
          <a:lstStyle/>
          <a:p>
            <a:pPr marL="514350" indent="-514350"/>
            <a:r>
              <a:rPr lang="sk-SK" altLang="sk-SK" sz="2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3. Cestovné výdavky a výdavky na ubytovanie</a:t>
            </a:r>
          </a:p>
        </p:txBody>
      </p:sp>
    </p:spTree>
    <p:extLst>
      <p:ext uri="{BB962C8B-B14F-4D97-AF65-F5344CB8AC3E}">
        <p14:creationId xmlns:p14="http://schemas.microsoft.com/office/powerpoint/2010/main" val="34101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sk-SK" altLang="sk-SK" sz="6400" dirty="0">
                <a:latin typeface="Arial Narrow" pitchFamily="34" charset="0"/>
              </a:rPr>
              <a:t>Do tejto rozpočtovej kapitoly patria najmä tieto výdavky: 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sk-SK" altLang="sk-SK" sz="6400" dirty="0">
                <a:latin typeface="Arial Narrow" pitchFamily="34" charset="0"/>
              </a:rPr>
              <a:t>štúdie, analýzy alebo prieskumy (napr. hodnotenia, stratégie, koncepčné poznámky, konštrukčné plány, projekt. dokumentácia, výskum a vývoj, príručky);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sk-SK" altLang="sk-SK" sz="6400" dirty="0">
                <a:latin typeface="Arial Narrow" pitchFamily="34" charset="0"/>
              </a:rPr>
              <a:t>odborná príprava a školenie;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sk-SK" altLang="sk-SK" sz="6400" dirty="0">
                <a:latin typeface="Arial Narrow" pitchFamily="34" charset="0"/>
              </a:rPr>
              <a:t>preklady, služby a tovar týkajúce sa organizácie a realizácie podujatí alebo zasadnutí;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sk-SK" altLang="sk-SK" sz="6400" dirty="0">
                <a:latin typeface="Arial Narrow" pitchFamily="34" charset="0"/>
              </a:rPr>
              <a:t>účasť na podujatiach (napr. registračné poplatky);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sk-SK" altLang="sk-SK" sz="6400" dirty="0">
                <a:latin typeface="Arial Narrow" pitchFamily="34" charset="0"/>
              </a:rPr>
              <a:t>vývoj, úpravy a aktualizácie webových stránok a IT systémov;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sk-SK" altLang="sk-SK" sz="6400" dirty="0">
                <a:latin typeface="Arial Narrow" pitchFamily="34" charset="0"/>
              </a:rPr>
              <a:t>propagácia, komunikácia, publicita alebo informovanie spojené s projektom alebo programom spolupráce ako takým;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sk-SK" altLang="sk-SK" sz="6400" dirty="0">
                <a:latin typeface="Arial Narrow" pitchFamily="34" charset="0"/>
              </a:rPr>
              <a:t>cestovné náklady a náklady na ubytovanie, pokiaľ ide o externých expertov a poskytovateľov služieb;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sk-SK" altLang="sk-SK" sz="6400" dirty="0">
                <a:latin typeface="Arial Narrow" pitchFamily="34" charset="0"/>
              </a:rPr>
              <a:t>školenia – okrem školení pre projektový tím;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sk-SK" altLang="sk-SK" sz="6400" dirty="0" err="1">
                <a:latin typeface="Arial Narrow" pitchFamily="34" charset="0"/>
              </a:rPr>
              <a:t>catering</a:t>
            </a:r>
            <a:r>
              <a:rPr lang="sk-SK" altLang="sk-SK" sz="6400" dirty="0">
                <a:latin typeface="Arial Narrow" pitchFamily="34" charset="0"/>
              </a:rPr>
              <a:t>, náklady na jedlo a občerstvenie;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sk-SK" altLang="sk-SK" sz="6400" dirty="0">
                <a:latin typeface="Arial Narrow" pitchFamily="34" charset="0"/>
              </a:rPr>
              <a:t>práva duševného vlastníctva;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sk-SK" altLang="sk-SK" sz="6400" dirty="0">
                <a:latin typeface="Arial Narrow" pitchFamily="34" charset="0"/>
              </a:rPr>
              <a:t>právne poradenstvo a notárske služby, technické a finančné odborné poradenstvo - iba ak je to nevyhnutné v súvislosti s dosiahnutím cieľa/cieľov projektu;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sk-SK" altLang="sk-SK" sz="6400" dirty="0">
                <a:latin typeface="Arial Narrow" pitchFamily="34" charset="0"/>
              </a:rPr>
              <a:t>iná osobitná expertíza, odborné poradenstvo a služby potrebná v súvislosti s projektom;</a:t>
            </a:r>
          </a:p>
          <a:p>
            <a:pPr marL="0" indent="0">
              <a:buNone/>
              <a:defRPr/>
            </a:pPr>
            <a:r>
              <a:rPr lang="sk-SK" altLang="sk-SK" sz="6400" dirty="0" smtClean="0">
                <a:latin typeface="Arial Narrow" pitchFamily="34" charset="0"/>
              </a:rPr>
              <a:t>Uvedené </a:t>
            </a:r>
            <a:r>
              <a:rPr lang="sk-SK" altLang="sk-SK" sz="6400" dirty="0">
                <a:latin typeface="Arial Narrow" pitchFamily="34" charset="0"/>
              </a:rPr>
              <a:t>výdavky musia byť uvedené v žiadosti o NFP s jednoznačným prepojením na aktivity projektu, ciele projektu a očakávaný výstup. Treba dodržiavať zákon o Verejnom obstarávaní – </a:t>
            </a:r>
            <a:r>
              <a:rPr lang="sk-SK" altLang="sk-SK" sz="6400" dirty="0" err="1">
                <a:latin typeface="Arial Narrow" pitchFamily="34" charset="0"/>
              </a:rPr>
              <a:t>Veřejných</a:t>
            </a:r>
            <a:r>
              <a:rPr lang="sk-SK" altLang="sk-SK" sz="6400" dirty="0">
                <a:latin typeface="Arial Narrow" pitchFamily="34" charset="0"/>
              </a:rPr>
              <a:t> zákazkách</a:t>
            </a:r>
          </a:p>
          <a:p>
            <a:pPr marL="0" indent="0">
              <a:buNone/>
            </a:pPr>
            <a:r>
              <a:rPr lang="sk-SK" sz="1800" dirty="0" smtClean="0">
                <a:latin typeface="Calibri" panose="020F0502020204030204" pitchFamily="34" charset="0"/>
              </a:rPr>
              <a:t/>
            </a:r>
            <a:br>
              <a:rPr lang="sk-SK" sz="1800" dirty="0" smtClean="0">
                <a:latin typeface="Calibri" panose="020F0502020204030204" pitchFamily="34" charset="0"/>
              </a:rPr>
            </a:br>
            <a:endParaRPr lang="sk-SK" sz="17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endParaRPr lang="sk-SK" sz="4400" dirty="0" smtClean="0"/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endParaRPr lang="sk-SK" sz="1700" dirty="0" smtClean="0"/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endParaRPr lang="sk-SK" sz="1700" dirty="0"/>
          </a:p>
        </p:txBody>
      </p:sp>
      <p:pic>
        <p:nvPicPr>
          <p:cNvPr id="6" name="Picture 7" descr="logo_IRRVA_2014-20_prog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214369"/>
            <a:ext cx="2146817" cy="55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ĺžnik 8"/>
          <p:cNvSpPr/>
          <p:nvPr/>
        </p:nvSpPr>
        <p:spPr>
          <a:xfrm>
            <a:off x="3863752" y="314096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k-SK" dirty="0"/>
          </a:p>
        </p:txBody>
      </p:sp>
      <p:sp>
        <p:nvSpPr>
          <p:cNvPr id="7" name="Nadpis 18"/>
          <p:cNvSpPr>
            <a:spLocks noGrp="1"/>
          </p:cNvSpPr>
          <p:nvPr>
            <p:ph type="title"/>
          </p:nvPr>
        </p:nvSpPr>
        <p:spPr>
          <a:xfrm>
            <a:off x="2966599" y="799078"/>
            <a:ext cx="6571729" cy="52546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sk-SK" altLang="sk-SK" sz="3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4. Výdavky na expertízu a iné externé služby</a:t>
            </a:r>
          </a:p>
        </p:txBody>
      </p:sp>
    </p:spTree>
    <p:extLst>
      <p:ext uri="{BB962C8B-B14F-4D97-AF65-F5344CB8AC3E}">
        <p14:creationId xmlns:p14="http://schemas.microsoft.com/office/powerpoint/2010/main" val="57307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žný">
  <a:themeElements>
    <a:clrScheme name="Vlastná 3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407EE4"/>
      </a:accent1>
      <a:accent2>
        <a:srgbClr val="EA00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ežný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ežný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á 3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407EE4"/>
    </a:accent1>
    <a:accent2>
      <a:srgbClr val="EA0000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9961</TotalTime>
  <Words>1908</Words>
  <Application>Microsoft Office PowerPoint</Application>
  <PresentationFormat>Širokouhlá</PresentationFormat>
  <Paragraphs>841</Paragraphs>
  <Slides>18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Calibri</vt:lpstr>
      <vt:lpstr>Tw Cen MT</vt:lpstr>
      <vt:lpstr>Wingdings</vt:lpstr>
      <vt:lpstr>Wingdings 2</vt:lpstr>
      <vt:lpstr>Bežný</vt:lpstr>
      <vt:lpstr>Prezentácia programu PowerPoint</vt:lpstr>
      <vt:lpstr>Prezentácia programu PowerPoint</vt:lpstr>
      <vt:lpstr>Prezentácia programu PowerPoint</vt:lpstr>
      <vt:lpstr>Prezentácia programu PowerPoint</vt:lpstr>
      <vt:lpstr>Oprávnenosť výdavkov podľa rozpočtových kapitol</vt:lpstr>
      <vt:lpstr>1. Príprava projektu</vt:lpstr>
      <vt:lpstr>Prezentácia programu PowerPoint</vt:lpstr>
      <vt:lpstr>3. Cestovné výdavky a výdavky na ubytovanie</vt:lpstr>
      <vt:lpstr>4. Výdavky na expertízu a iné externé služby</vt:lpstr>
      <vt:lpstr>5 . Výdavky na vybavenie</vt:lpstr>
      <vt:lpstr>Prezentácia programu PowerPoint</vt:lpstr>
      <vt:lpstr>7. Kancelárske, administratívne a iné nepriame výdavky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SCCM01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Viskupová Monika</dc:creator>
  <cp:lastModifiedBy>Hudzík Martin</cp:lastModifiedBy>
  <cp:revision>463</cp:revision>
  <cp:lastPrinted>2017-05-24T08:36:32Z</cp:lastPrinted>
  <dcterms:created xsi:type="dcterms:W3CDTF">2017-01-20T09:13:57Z</dcterms:created>
  <dcterms:modified xsi:type="dcterms:W3CDTF">2019-05-17T09:04:00Z</dcterms:modified>
</cp:coreProperties>
</file>