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2"/>
  </p:notesMasterIdLst>
  <p:handoutMasterIdLst>
    <p:handoutMasterId r:id="rId33"/>
  </p:handoutMasterIdLst>
  <p:sldIdLst>
    <p:sldId id="364" r:id="rId3"/>
    <p:sldId id="365" r:id="rId4"/>
    <p:sldId id="350" r:id="rId5"/>
    <p:sldId id="303" r:id="rId6"/>
    <p:sldId id="336" r:id="rId7"/>
    <p:sldId id="328" r:id="rId8"/>
    <p:sldId id="366" r:id="rId9"/>
    <p:sldId id="367" r:id="rId10"/>
    <p:sldId id="375" r:id="rId11"/>
    <p:sldId id="376" r:id="rId12"/>
    <p:sldId id="368" r:id="rId13"/>
    <p:sldId id="373" r:id="rId14"/>
    <p:sldId id="374" r:id="rId15"/>
    <p:sldId id="352" r:id="rId16"/>
    <p:sldId id="344" r:id="rId17"/>
    <p:sldId id="345" r:id="rId18"/>
    <p:sldId id="369" r:id="rId19"/>
    <p:sldId id="347" r:id="rId20"/>
    <p:sldId id="351" r:id="rId21"/>
    <p:sldId id="370" r:id="rId22"/>
    <p:sldId id="348" r:id="rId23"/>
    <p:sldId id="362" r:id="rId24"/>
    <p:sldId id="363" r:id="rId25"/>
    <p:sldId id="371" r:id="rId26"/>
    <p:sldId id="372" r:id="rId27"/>
    <p:sldId id="339" r:id="rId28"/>
    <p:sldId id="354" r:id="rId29"/>
    <p:sldId id="340" r:id="rId30"/>
    <p:sldId id="334" r:id="rId31"/>
  </p:sldIdLst>
  <p:sldSz cx="12192000" cy="6858000"/>
  <p:notesSz cx="6740525" cy="99202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votná Alexandra" initials="NA" lastIdx="8" clrIdx="0">
    <p:extLst/>
  </p:cmAuthor>
  <p:cmAuthor id="2" name="Fodorová Veronika" initials="FV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88" autoAdjust="0"/>
    <p:restoredTop sz="92355" autoAdjust="0"/>
  </p:normalViewPr>
  <p:slideViewPr>
    <p:cSldViewPr snapToObjects="1">
      <p:cViewPr varScale="1">
        <p:scale>
          <a:sx n="71" d="100"/>
          <a:sy n="71" d="100"/>
        </p:scale>
        <p:origin x="39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17322" y="0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4A053-C5F9-44C7-A531-422D9B7C77F9}" type="datetimeFigureOut">
              <a:rPr lang="sk-SK" smtClean="0"/>
              <a:t>10. 7. 2019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422679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17322" y="9422679"/>
            <a:ext cx="2921629" cy="4976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67FB5-CDAE-4976-B1B7-3DB3B9F202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0356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8072" y="0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89F06-0113-48F8-BC31-637D58DAB283}" type="datetimeFigureOut">
              <a:rPr lang="sk-SK" smtClean="0"/>
              <a:t>10. 7. 2019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4053" y="4712138"/>
            <a:ext cx="5392420" cy="4464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2553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8072" y="9422553"/>
            <a:ext cx="2920894" cy="496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58BA-5F44-4B73-AA57-13C01C2615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643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043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89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135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98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176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936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895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497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88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31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67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4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7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85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62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4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06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85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>
                <a:solidFill>
                  <a:prstClr val="black">
                    <a:tint val="75000"/>
                  </a:prstClr>
                </a:solidFill>
              </a:rPr>
              <a:t>1.-2. jún 2017</a:t>
            </a: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E716-A430-4CD5-BEB4-D53F66EB4F49}" type="slidenum">
              <a:rPr lang="sk-S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5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infoservis@land.gov.sk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2108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>
                <a:latin typeface="Calibri" panose="020F0502020204030204" pitchFamily="34" charset="0"/>
              </a:rPr>
              <a:t>Seminár pre žiadateľov o nenávratný finančný príspevok z programu INTERREG V-A SK-CZ</a:t>
            </a:r>
          </a:p>
          <a:p>
            <a:pPr marL="0" indent="0">
              <a:buNone/>
            </a:pPr>
            <a:r>
              <a:rPr lang="cs-CZ" sz="1600" i="1" smtClean="0">
                <a:latin typeface="Calibri" panose="020F0502020204030204" pitchFamily="34" charset="0"/>
              </a:rPr>
              <a:t>20.5.2019 </a:t>
            </a:r>
            <a:r>
              <a:rPr lang="cs-CZ" sz="1600" i="1" dirty="0">
                <a:latin typeface="Calibri" panose="020F0502020204030204" pitchFamily="34" charset="0"/>
              </a:rPr>
              <a:t>- </a:t>
            </a:r>
            <a:r>
              <a:rPr lang="cs-CZ" sz="1600" i="1" dirty="0" smtClean="0">
                <a:latin typeface="Calibri" panose="020F0502020204030204" pitchFamily="34" charset="0"/>
              </a:rPr>
              <a:t>Zlín, </a:t>
            </a:r>
            <a:r>
              <a:rPr lang="sk-SK" sz="1600" i="1" dirty="0" smtClean="0">
                <a:latin typeface="Calibri" panose="020F0502020204030204" pitchFamily="34" charset="0"/>
              </a:rPr>
              <a:t>22.5.2019 – Trenčín, 28.5.2019 – Brno, 29.5.2019 - Trnava</a:t>
            </a:r>
            <a:endParaRPr lang="sk-SK" sz="16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6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260648"/>
            <a:ext cx="2912367" cy="7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151784" y="260648"/>
            <a:ext cx="2908764" cy="936878"/>
          </a:xfrm>
          <a:blipFill>
            <a:blip r:embed="rId4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pic>
        <p:nvPicPr>
          <p:cNvPr id="19" name="Obrázok 1" descr="Popis: cid:image002.jpg@01D1D771.6F74B1D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63" y="5791999"/>
            <a:ext cx="2470285" cy="9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 descr="W:\940\941\01_SR-CR_2007-2013\STS\PROJEKTY SR-ČR\PROJEKTY_2.kolo\141_Mesto Sladkovicovo\Monitorovacie správy\Následné monitorovacie správy\prio01_header04_ne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2" y="2368291"/>
            <a:ext cx="9937103" cy="329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" b="48780"/>
          <a:stretch/>
        </p:blipFill>
        <p:spPr>
          <a:xfrm>
            <a:off x="911424" y="2564904"/>
            <a:ext cx="10225136" cy="151216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911424" y="1700808"/>
            <a:ext cx="107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SPRÁVNE</a:t>
            </a:r>
            <a:endParaRPr lang="sk-SK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5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58415" y="1728999"/>
            <a:ext cx="113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FORMULÁR </a:t>
            </a:r>
            <a:r>
              <a:rPr lang="sk-SK" sz="2800" b="1" dirty="0" err="1"/>
              <a:t>ŽoNFP</a:t>
            </a:r>
            <a:r>
              <a:rPr lang="sk-SK" sz="2800" b="1" dirty="0"/>
              <a:t> 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88653" y="2246991"/>
            <a:ext cx="114777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endParaRPr lang="sk-SK" dirty="0"/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/>
              <a:t>11. Rozpočet projektu podľa kategórií výdavkov</a:t>
            </a:r>
            <a:r>
              <a:rPr lang="sk-SK" dirty="0"/>
              <a:t> sa zobrazí už iba aktivita projektu „Realizácia aktivít projektu“ (pramení zo správne vyplneného bodu č. 9.1 Aktivity projektu realizované v oprávnenom programovom území) zoskupená podľa typov aktivít. Žiadateľ ku každej aktivite projektu vyberie aspoň jednu skupinu výdavku, </a:t>
            </a:r>
            <a:r>
              <a:rPr lang="sk-SK" dirty="0" err="1"/>
              <a:t>t.j</a:t>
            </a:r>
            <a:r>
              <a:rPr lang="sk-SK" dirty="0"/>
              <a:t>. rozpočtovú kapitolu a ku každej rozpočtovej kapitole musí zadať celkovú výšku výdavku (za všetky zdroje, </a:t>
            </a:r>
            <a:r>
              <a:rPr lang="sk-SK" dirty="0" err="1"/>
              <a:t>t.j</a:t>
            </a:r>
            <a:r>
              <a:rPr lang="sk-SK" dirty="0"/>
              <a:t>. 100%). </a:t>
            </a:r>
            <a:endParaRPr lang="sk-SK" dirty="0" smtClean="0"/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b="1" dirty="0" smtClean="0"/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11 </a:t>
            </a:r>
            <a:r>
              <a:rPr lang="sk-SK" b="1" dirty="0"/>
              <a:t>Rozpočet projektu podľa kategórií výdavkov</a:t>
            </a:r>
            <a:r>
              <a:rPr lang="sk-SK" dirty="0"/>
              <a:t> </a:t>
            </a:r>
            <a:r>
              <a:rPr lang="sk-SK" dirty="0" smtClean="0"/>
              <a:t>treba vyplniť </a:t>
            </a:r>
            <a:r>
              <a:rPr lang="sk-SK" dirty="0"/>
              <a:t>tak, aby v rámci každej skupiny výdavkov (rozpočtovej kapitoly) bola vytvorená len jedna podpoložka s identickým názvom ako ten, ktorý je uvedený v skupine výdavkov. Žiadateľ postupuje podľa „Pokynov k vyplneniu formuláru žiadosti o NFP vo verejnej časti ITMS2014+“, ktoré sú dostupné na nasledovnom </a:t>
            </a:r>
            <a:r>
              <a:rPr lang="sk-SK" dirty="0" smtClean="0"/>
              <a:t>odkaze: </a:t>
            </a:r>
            <a:r>
              <a:rPr lang="sk-SK" u="sng" dirty="0" err="1">
                <a:solidFill>
                  <a:srgbClr val="FF0000"/>
                </a:solidFill>
              </a:rPr>
              <a:t>https</a:t>
            </a:r>
            <a:r>
              <a:rPr lang="sk-SK" u="sng" dirty="0">
                <a:solidFill>
                  <a:srgbClr val="FF0000"/>
                </a:solidFill>
              </a:rPr>
              <a:t>://</a:t>
            </a:r>
            <a:r>
              <a:rPr lang="sk-SK" u="sng" dirty="0" err="1">
                <a:solidFill>
                  <a:srgbClr val="FF0000"/>
                </a:solidFill>
              </a:rPr>
              <a:t>www.sk-cz.eu</a:t>
            </a:r>
            <a:r>
              <a:rPr lang="sk-SK" u="sng" dirty="0">
                <a:solidFill>
                  <a:srgbClr val="FF0000"/>
                </a:solidFill>
              </a:rPr>
              <a:t>/</a:t>
            </a:r>
            <a:r>
              <a:rPr lang="sk-SK" u="sng" dirty="0" err="1">
                <a:solidFill>
                  <a:srgbClr val="FF0000"/>
                </a:solidFill>
              </a:rPr>
              <a:t>sk</a:t>
            </a:r>
            <a:r>
              <a:rPr lang="sk-SK" u="sng" dirty="0">
                <a:solidFill>
                  <a:srgbClr val="FF0000"/>
                </a:solidFill>
              </a:rPr>
              <a:t>/aktuality/novinky/325-nazov-oznamenie-o-uprave-sposobu-vkladania-rozpoctu-ziadosti-o-nfp-do-systemu-itms2014. </a:t>
            </a:r>
            <a:endParaRPr lang="sk-SK" u="sng" dirty="0" smtClean="0">
              <a:solidFill>
                <a:srgbClr val="FF0000"/>
              </a:solidFill>
            </a:endParaRPr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dirty="0">
              <a:solidFill>
                <a:srgbClr val="FF0000"/>
              </a:solidFill>
            </a:endParaRPr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11.C.XY</a:t>
            </a:r>
            <a:r>
              <a:rPr lang="sk-SK" dirty="0" smtClean="0"/>
              <a:t> </a:t>
            </a:r>
            <a:r>
              <a:rPr lang="sk-SK" dirty="0"/>
              <a:t>bolo nesprávne uvedené „Požadované percento spolufinancovania NFP“ </a:t>
            </a:r>
            <a:endParaRPr lang="sk-SK" dirty="0" smtClean="0"/>
          </a:p>
          <a:p>
            <a:pPr algn="just">
              <a:buClr>
                <a:schemeClr val="accent2"/>
              </a:buClr>
              <a:buSzPct val="60000"/>
            </a:pPr>
            <a:r>
              <a:rPr lang="sk-SK" dirty="0"/>
              <a:t>	</a:t>
            </a:r>
            <a:r>
              <a:rPr lang="sk-SK" dirty="0" smtClean="0"/>
              <a:t>(</a:t>
            </a:r>
            <a:r>
              <a:rPr lang="sk-SK" b="1" dirty="0" smtClean="0"/>
              <a:t> </a:t>
            </a:r>
            <a:r>
              <a:rPr lang="sk-SK" b="1" dirty="0"/>
              <a:t>NFP = ERDF + štátny </a:t>
            </a:r>
            <a:r>
              <a:rPr lang="sk-SK" b="1" dirty="0" smtClean="0"/>
              <a:t>rozpočet </a:t>
            </a:r>
            <a:r>
              <a:rPr lang="sk-SK" dirty="0" smtClean="0"/>
              <a:t>partnera)</a:t>
            </a:r>
            <a:endParaRPr lang="sk-S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805659"/>
            <a:ext cx="9326779" cy="573325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 flipH="1">
            <a:off x="1559496" y="43632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NESPRÁVNE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804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340768"/>
            <a:ext cx="11424592" cy="485873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487488" y="692696"/>
            <a:ext cx="389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SPRÁVNE</a:t>
            </a:r>
            <a:endParaRPr lang="sk-SK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2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r>
              <a:rPr lang="sk-SK" sz="2800" b="1" dirty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dirty="0"/>
              <a:t>n</a:t>
            </a:r>
            <a:r>
              <a:rPr lang="sk-SK" dirty="0" smtClean="0"/>
              <a:t>esprávne uvedené merateľné </a:t>
            </a:r>
            <a:r>
              <a:rPr lang="sk-SK" dirty="0"/>
              <a:t>ukazovatele a ich cieľové hodnoty </a:t>
            </a:r>
            <a:endParaRPr lang="sk-SK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dirty="0" smtClean="0"/>
              <a:t>cieľové </a:t>
            </a:r>
            <a:r>
              <a:rPr lang="sk-SK" dirty="0"/>
              <a:t>hodnoty </a:t>
            </a:r>
            <a:r>
              <a:rPr lang="sk-SK" dirty="0" smtClean="0"/>
              <a:t>merateľných ukazovateľov nie </a:t>
            </a:r>
            <a:r>
              <a:rPr lang="sk-SK" dirty="0"/>
              <a:t>sú v súlade s popisom aktivít a </a:t>
            </a:r>
            <a:r>
              <a:rPr lang="sk-SK" dirty="0" smtClean="0"/>
              <a:t>prílohami</a:t>
            </a:r>
            <a:endParaRPr lang="sk-SK" dirty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dirty="0" smtClean="0">
                <a:solidFill>
                  <a:schemeClr val="dk1"/>
                </a:solidFill>
              </a:rPr>
              <a:t>parcelné </a:t>
            </a:r>
            <a:r>
              <a:rPr lang="sk-SK" dirty="0">
                <a:solidFill>
                  <a:schemeClr val="dk1"/>
                </a:solidFill>
              </a:rPr>
              <a:t>čísla a súpisné čísla stavieb, na ktorých sa projekt realizuje (pozemok/budova) nekorešpondujú s číslami uvedenými v </a:t>
            </a:r>
            <a:r>
              <a:rPr lang="sk-SK" u="sng" dirty="0">
                <a:solidFill>
                  <a:schemeClr val="dk1"/>
                </a:solidFill>
              </a:rPr>
              <a:t>katastrálnych mapách</a:t>
            </a:r>
            <a:r>
              <a:rPr lang="sk-SK" dirty="0">
                <a:solidFill>
                  <a:schemeClr val="dk1"/>
                </a:solidFill>
              </a:rPr>
              <a:t>, príp. v prílohe </a:t>
            </a:r>
            <a:r>
              <a:rPr lang="sk-SK" u="sng" dirty="0">
                <a:solidFill>
                  <a:schemeClr val="dk1"/>
                </a:solidFill>
              </a:rPr>
              <a:t>č. </a:t>
            </a:r>
            <a:r>
              <a:rPr lang="sk-SK" u="sng" dirty="0" smtClean="0">
                <a:solidFill>
                  <a:schemeClr val="dk1"/>
                </a:solidFill>
              </a:rPr>
              <a:t>6a/6b </a:t>
            </a:r>
            <a:r>
              <a:rPr lang="sk-SK" dirty="0">
                <a:solidFill>
                  <a:schemeClr val="dk1"/>
                </a:solidFill>
              </a:rPr>
              <a:t>a </a:t>
            </a:r>
            <a:r>
              <a:rPr lang="sk-SK" u="sng" dirty="0">
                <a:solidFill>
                  <a:schemeClr val="dk1"/>
                </a:solidFill>
              </a:rPr>
              <a:t>projektovej dokumentácii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ástupný symbol textu 8"/>
          <p:cNvSpPr txBox="1">
            <a:spLocks/>
          </p:cNvSpPr>
          <p:nvPr/>
        </p:nvSpPr>
        <p:spPr>
          <a:xfrm>
            <a:off x="5807968" y="2636912"/>
            <a:ext cx="5863436" cy="3024335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b="1" dirty="0" smtClean="0"/>
              <a:t>Popis personálnych pozícií: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nie sú uvedené všetky personálne pozície v projekte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v prípade použitia personálneho paušálu chýba jeho výpočet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chýba preukázanie odbornej spôsobilosti odborných zamestnancov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sk-SK" sz="2000" dirty="0" smtClean="0"/>
              <a:t>chýba popis prevádzkovej kapacity žiadateľa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383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1" y="1556793"/>
            <a:ext cx="4011084" cy="2880320"/>
          </a:xfrm>
        </p:spPr>
        <p:txBody>
          <a:bodyPr>
            <a:normAutofit fontScale="92500" lnSpcReduction="20000"/>
          </a:bodyPr>
          <a:lstStyle/>
          <a:p>
            <a:r>
              <a:rPr lang="sk-SK" sz="2200" b="1" dirty="0" smtClean="0"/>
              <a:t>Najčastejšie chyby v harmonograme realizácie aktivít: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 smtClean="0"/>
              <a:t>chýbajúce povinné aktivity „riadenie projektu“ a „zabezpečenie povinnej publicity projektu“ 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z</a:t>
            </a:r>
            <a:r>
              <a:rPr lang="sk-SK" sz="2000" dirty="0" smtClean="0"/>
              <a:t>apojenie partnerov nekorešponduje s prílohou „Aktivity partnerov v projekte a očakávané merateľné ukazovatele“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d</a:t>
            </a:r>
            <a:r>
              <a:rPr lang="sk-SK" sz="2000" dirty="0" smtClean="0"/>
              <a:t>uplicitne uvádzané aktivity</a:t>
            </a:r>
            <a:endParaRPr lang="sk-SK" sz="20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400098"/>
              </p:ext>
            </p:extLst>
          </p:nvPr>
        </p:nvGraphicFramePr>
        <p:xfrm>
          <a:off x="407368" y="302419"/>
          <a:ext cx="6984775" cy="5511882"/>
        </p:xfrm>
        <a:graphic>
          <a:graphicData uri="http://schemas.openxmlformats.org/drawingml/2006/table">
            <a:tbl>
              <a:tblPr/>
              <a:tblGrid>
                <a:gridCol w="196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  Harmonogram realizácie aktivít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5100">
                <a:tc gridSpan="4">
                  <a:txBody>
                    <a:bodyPr/>
                    <a:lstStyle/>
                    <a:p>
                      <a:pPr algn="l" fontAlgn="t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6.1 Aktivity projektu realizované v oprávnenom programovom území</a:t>
                      </a:r>
                      <a:b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Možnosť vyberať:  -  ľubovoľný počet TYPOV AKTIVÍT v rámci vybraného ŠPECIFICKÉHO CIEĽA</a:t>
                      </a:r>
                      <a:b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                              -  ľubovoľný počet PROJEKTOVÝCH AKTIVÍT v rámci vybraného TYPU AKTIVITY </a:t>
                      </a:r>
                      <a:b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1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Typ aktivity: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43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Projektová 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Začiatok realizácie aktivity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Koniec realizácie aktivity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Zapojenie partnerov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390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it-IT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VP</a:t>
                      </a:r>
                      <a:r>
                        <a:rPr lang="sk-SK" sz="14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, HCP, PP1, PP2, PP3, atď.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404664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7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6672064" y="1346425"/>
            <a:ext cx="5357036" cy="4098799"/>
          </a:xfrm>
        </p:spPr>
        <p:txBody>
          <a:bodyPr>
            <a:normAutofit fontScale="92500" lnSpcReduction="20000"/>
          </a:bodyPr>
          <a:lstStyle/>
          <a:p>
            <a:r>
              <a:rPr lang="sk-SK" sz="2400" b="1" dirty="0" smtClean="0"/>
              <a:t>Najčastejšie chyby v časti Aktivity partnera/partnerov: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merné jednotky nie sú v súlade s Manuálom príp. a </a:t>
            </a:r>
            <a:r>
              <a:rPr lang="sk-SK" sz="2200" dirty="0" err="1" smtClean="0"/>
              <a:t>impl</a:t>
            </a:r>
            <a:r>
              <a:rPr lang="sk-SK" sz="2200" dirty="0" smtClean="0"/>
              <a:t>.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chýbajúce </a:t>
            </a:r>
            <a:r>
              <a:rPr lang="sk-SK" sz="2200" dirty="0"/>
              <a:t>povinné aktivity „riadenie projektu“ a „zabezpečenie povinnej publicity projektu“ 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hodnoty merateľných ukazovateľov, ktoré sú </a:t>
            </a:r>
            <a:r>
              <a:rPr lang="sk-SK" sz="2200" dirty="0"/>
              <a:t>pre všetkých partnerov </a:t>
            </a:r>
            <a:r>
              <a:rPr lang="sk-SK" sz="2200" dirty="0" smtClean="0"/>
              <a:t>spoločné, sú uvádzané duplicitne, aktivity </a:t>
            </a:r>
            <a:r>
              <a:rPr lang="sk-SK" sz="2200" dirty="0"/>
              <a:t>neboli dostatočne </a:t>
            </a:r>
            <a:r>
              <a:rPr lang="sk-SK" sz="2200" dirty="0" smtClean="0"/>
              <a:t>popísané</a:t>
            </a:r>
            <a:endParaRPr lang="sk-SK" sz="2200" dirty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/>
              <a:t>v </a:t>
            </a:r>
            <a:r>
              <a:rPr lang="sk-SK" sz="2200" dirty="0"/>
              <a:t>prípade, že je merateľný ukazovateľ rovnaký pri viacerých aktivitách, je potrebné vybrať len jednu aktivitu pri ktorej bude generovaný, pri ostatných aktivitách uviesť </a:t>
            </a:r>
            <a:r>
              <a:rPr lang="sk-SK" sz="2200" dirty="0" smtClean="0"/>
              <a:t>jeho cieľovú hodnotu N/A</a:t>
            </a:r>
            <a:endParaRPr lang="sk-SK" sz="22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27593"/>
              </p:ext>
            </p:extLst>
          </p:nvPr>
        </p:nvGraphicFramePr>
        <p:xfrm>
          <a:off x="479376" y="273050"/>
          <a:ext cx="6048672" cy="5764438"/>
        </p:xfrm>
        <a:graphic>
          <a:graphicData uri="http://schemas.openxmlformats.org/drawingml/2006/table">
            <a:tbl>
              <a:tblPr/>
              <a:tblGrid>
                <a:gridCol w="170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7.1.1 Aktivity Vedúceho partnera</a:t>
                      </a:r>
                      <a:b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partnera: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Typ aktivity: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Konkrétny cieľ: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Projektová aktivita: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452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 projektovej aktivity: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Merateľný ukazovateľ: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948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Merná jednotka:</a:t>
                      </a:r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k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 rámci zvolenej aktivity nedôjde k naplneniu merateľného ukazovateľa, t.j. žiadateľ si daný ukazovateľ nevybral a nemá v pláne ho vykazovať, v 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ďalších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bunkách sa uvedie N/A.</a:t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5100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Východisková hodnota: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ak relevantné žiadateľ uvedie východiskovú hodnotu (aktuálnu) MU, v opačnom prípade uvedie "0" (nula) 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994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Cieľová hodnota: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29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Čas plnenia: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368014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7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6672064" y="1346425"/>
            <a:ext cx="5357036" cy="4098799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Najčastejšie chyby v časti Aktivity partnera/partnerov: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nesprávne vyplnené východiskové hodnoty a cieľové hodnoty </a:t>
            </a:r>
            <a:endParaRPr lang="sk-SK" sz="2000" dirty="0" smtClean="0"/>
          </a:p>
          <a:p>
            <a:pPr>
              <a:buClr>
                <a:srgbClr val="FF0000"/>
              </a:buClr>
              <a:buSzPct val="60000"/>
            </a:pPr>
            <a:endParaRPr lang="sk-SK" sz="2000" dirty="0" smtClean="0"/>
          </a:p>
          <a:p>
            <a:pPr marL="800100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dirty="0"/>
              <a:t> ak je v MU „N/A“, „N/A“ sa uvedie aj do mernej jednotky, východiskovej hodnoty a cieľovej hodnoty </a:t>
            </a:r>
          </a:p>
          <a:p>
            <a:pPr marL="800100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dirty="0"/>
              <a:t>ak jeden z partnerov vykáže MU v plnej hodnote, ostatní partneri si </a:t>
            </a:r>
            <a:r>
              <a:rPr lang="sk-SK" sz="1800" dirty="0" smtClean="0"/>
              <a:t>k</a:t>
            </a:r>
            <a:r>
              <a:rPr lang="sk-SK" sz="1800" dirty="0"/>
              <a:t> MU </a:t>
            </a:r>
            <a:r>
              <a:rPr lang="sk-SK" sz="1800" dirty="0" smtClean="0"/>
              <a:t>uvedú „N/A</a:t>
            </a:r>
            <a:r>
              <a:rPr lang="sk-SK" sz="1800" dirty="0"/>
              <a:t>“ </a:t>
            </a:r>
            <a:endParaRPr lang="sk-SK" sz="1800" dirty="0" smtClean="0"/>
          </a:p>
          <a:p>
            <a:pPr lvl="1">
              <a:buClr>
                <a:srgbClr val="FF0000"/>
              </a:buClr>
              <a:buSzPct val="60000"/>
            </a:pPr>
            <a:endParaRPr lang="sk-SK" sz="16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/>
          </p:nvPr>
        </p:nvGraphicFramePr>
        <p:xfrm>
          <a:off x="479376" y="273050"/>
          <a:ext cx="6048672" cy="5764438"/>
        </p:xfrm>
        <a:graphic>
          <a:graphicData uri="http://schemas.openxmlformats.org/drawingml/2006/table">
            <a:tbl>
              <a:tblPr/>
              <a:tblGrid>
                <a:gridCol w="170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7.1.1 Aktivity Vedúceho partnera</a:t>
                      </a:r>
                      <a:b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partnera: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Typ aktivity: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Konkrétny cieľ: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Projektová aktivita: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Výber z preddefinovanej ponuky.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452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 projektovej aktivity: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923">
                <a:tc>
                  <a:txBody>
                    <a:bodyPr/>
                    <a:lstStyle/>
                    <a:p>
                      <a:pPr algn="l" fontAlgn="t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Merateľný ukazovateľ: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Nevypĺňa sa, automaticky generované.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948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Merná jednotka:</a:t>
                      </a:r>
                      <a: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k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v rámci zvolenej aktivity nedôjde k naplneniu merateľného ukazovateľa, t.j. žiadateľ si daný ukazovateľ nevybral a nemá v pláne ho vykazovať, v </a:t>
                      </a:r>
                      <a:r>
                        <a:rPr lang="sk-SK" sz="1200" b="0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ďalších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bunkách sa uvedie N/A.</a:t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endParaRPr lang="sk-SK" sz="1200" b="0" i="1" u="none" strike="noStrike" dirty="0">
                        <a:solidFill>
                          <a:srgbClr val="C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5100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Východisková hodnota:</a:t>
                      </a:r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b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ak relevantné žiadateľ uvedie východiskovú hodnotu (aktuálnu) MU, v opačnom prípade uvedie "0" (nula) 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994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Cieľová hodnota: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29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Čas plnenia: </a:t>
                      </a: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/>
                      </a:r>
                      <a:b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200" b="0" i="1" u="none" strike="noStrike" dirty="0">
                          <a:solidFill>
                            <a:srgbClr val="C00000"/>
                          </a:solidFill>
                          <a:effectLst/>
                          <a:latin typeface="Arial Narrow"/>
                        </a:rPr>
                        <a:t>mesiac/rok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368014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9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1" y="1699362"/>
            <a:ext cx="4011084" cy="4691063"/>
          </a:xfrm>
        </p:spPr>
        <p:txBody>
          <a:bodyPr>
            <a:normAutofit/>
          </a:bodyPr>
          <a:lstStyle/>
          <a:p>
            <a:r>
              <a:rPr lang="sk-SK" sz="2200" b="1" dirty="0" smtClean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c</a:t>
            </a:r>
            <a:r>
              <a:rPr lang="sk-SK" sz="2000" dirty="0" smtClean="0"/>
              <a:t>hýbajúce financovanie z vlastných zdrojov, resp. zo štátneho rozpočtu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n</a:t>
            </a:r>
            <a:r>
              <a:rPr lang="sk-SK" sz="2000" dirty="0" smtClean="0"/>
              <a:t>esprávny podiel spolufinancovania v %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nesprávne </a:t>
            </a:r>
            <a:r>
              <a:rPr lang="sk-SK" sz="2000" dirty="0" smtClean="0"/>
              <a:t>zvolené </a:t>
            </a:r>
            <a:r>
              <a:rPr lang="sk-SK" sz="2000" dirty="0"/>
              <a:t>spolufinancovanie z vlastných </a:t>
            </a:r>
            <a:r>
              <a:rPr lang="sk-SK" sz="2000" dirty="0" smtClean="0"/>
              <a:t>zdrojov - </a:t>
            </a:r>
            <a:r>
              <a:rPr lang="sk-SK" sz="2000" b="1" dirty="0" smtClean="0"/>
              <a:t>verejné</a:t>
            </a:r>
            <a:r>
              <a:rPr lang="sk-SK" sz="2000" dirty="0" smtClean="0"/>
              <a:t> </a:t>
            </a:r>
            <a:r>
              <a:rPr lang="sk-SK" sz="2000" dirty="0"/>
              <a:t>alebo </a:t>
            </a:r>
            <a:r>
              <a:rPr lang="sk-SK" sz="2000" b="1" dirty="0" smtClean="0"/>
              <a:t>súkromné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047746"/>
              </p:ext>
            </p:extLst>
          </p:nvPr>
        </p:nvGraphicFramePr>
        <p:xfrm>
          <a:off x="479376" y="836712"/>
          <a:ext cx="6768752" cy="5547360"/>
        </p:xfrm>
        <a:graphic>
          <a:graphicData uri="http://schemas.openxmlformats.org/drawingml/2006/table">
            <a:tbl>
              <a:tblPr/>
              <a:tblGrid>
                <a:gridCol w="1912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9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79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9.C Spolufinancovanie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8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Partner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 v 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Podiel v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 celkom v 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Podiel celkom v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Celkový rozpočet projektu: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zo zdrojov EÚ (EFRR):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Vlastné zdroje spolufinancovania (súkromné):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zo zdrojov štátneho rozpočtu: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 rozpočtu kraja: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Spolufinancovanie z rozpočtu obce/mesta: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782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Iné verejné zdroje: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HCP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782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PP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8243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24166" y="325591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16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0" y="1435103"/>
            <a:ext cx="4474113" cy="4389493"/>
          </a:xfrm>
        </p:spPr>
        <p:txBody>
          <a:bodyPr>
            <a:normAutofit/>
          </a:bodyPr>
          <a:lstStyle/>
          <a:p>
            <a:r>
              <a:rPr lang="sk-SK" sz="2200" b="1" dirty="0" smtClean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c</a:t>
            </a:r>
            <a:r>
              <a:rPr lang="sk-SK" sz="2000" dirty="0" smtClean="0"/>
              <a:t>hýbajú priradené aktivity k položkám rozpočtu (riadenie projektu a zabezpečenie povinnej publicity)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p</a:t>
            </a:r>
            <a:r>
              <a:rPr lang="sk-SK" sz="2000" dirty="0" smtClean="0"/>
              <a:t>racovné pozície v kapitole 2 nie sú v súlade s dokumentom Maximálne prípustné limity personálnych výdavkov resp. obsahujú nadbytočný text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 smtClean="0"/>
              <a:t>nesprávne zaradené položky do rozpočtových kapitol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50444"/>
              </p:ext>
            </p:extLst>
          </p:nvPr>
        </p:nvGraphicFramePr>
        <p:xfrm>
          <a:off x="407369" y="273051"/>
          <a:ext cx="6984775" cy="6373175"/>
        </p:xfrm>
        <a:graphic>
          <a:graphicData uri="http://schemas.openxmlformats.org/drawingml/2006/table">
            <a:tbl>
              <a:tblPr/>
              <a:tblGrid>
                <a:gridCol w="83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6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46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107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15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0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paušalizácie)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15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07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5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5323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2158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551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Flat rate podľa čl.68 ods.1 písm.b)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67729" y="343471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9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1800" dirty="0" smtClean="0">
              <a:latin typeface="Calibri" panose="020F0502020204030204" pitchFamily="34" charset="0"/>
            </a:endParaRP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Predstavenie výzvy INTERREG V-A </a:t>
            </a:r>
            <a:r>
              <a:rPr lang="sk-SK" sz="3200" dirty="0" smtClean="0">
                <a:latin typeface="Calibri" panose="020F0502020204030204" pitchFamily="34" charset="0"/>
              </a:rPr>
              <a:t>SK-CZ/2019/11</a:t>
            </a:r>
            <a:endParaRPr lang="sk-SK" sz="3200" dirty="0">
              <a:latin typeface="Calibri" panose="020F0502020204030204" pitchFamily="34" charset="0"/>
            </a:endParaRP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Správne predkladanie žiadosti o NFP</a:t>
            </a: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b="1" dirty="0">
                <a:latin typeface="Calibri" panose="020F0502020204030204" pitchFamily="34" charset="0"/>
              </a:rPr>
              <a:t>Najčastejšie chyby pri predkladaní žiadosti o NFP</a:t>
            </a: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Oprávnenosť výdavkov</a:t>
            </a:r>
          </a:p>
          <a:p>
            <a:pPr marL="342900" indent="-342900">
              <a:buClrTx/>
              <a:buSzPct val="100000"/>
              <a:buAutoNum type="arabicPeriod"/>
            </a:pPr>
            <a:r>
              <a:rPr lang="sk-SK" sz="3200" dirty="0">
                <a:latin typeface="Calibri" panose="020F0502020204030204" pitchFamily="34" charset="0"/>
              </a:rPr>
              <a:t>Priestor na otázky</a:t>
            </a:r>
          </a:p>
          <a:p>
            <a:pPr marL="0" indent="0">
              <a:buNone/>
            </a:pPr>
            <a:endParaRPr lang="sk-SK" sz="1800" dirty="0" smtClean="0"/>
          </a:p>
          <a:p>
            <a:endParaRPr lang="sk-SK" sz="1800" dirty="0" smtClean="0"/>
          </a:p>
        </p:txBody>
      </p:sp>
      <p:pic>
        <p:nvPicPr>
          <p:cNvPr id="10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260648"/>
            <a:ext cx="304161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719736" y="311948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8832304" y="579314"/>
            <a:ext cx="2748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r">
              <a:spcBef>
                <a:spcPts val="700"/>
              </a:spcBef>
              <a:buSzPct val="60000"/>
              <a:buNone/>
            </a:pPr>
            <a:r>
              <a:rPr lang="sk-SK" sz="2800" b="1">
                <a:solidFill>
                  <a:srgbClr val="FF0000"/>
                </a:solidFill>
                <a:latin typeface="Calibri" panose="020F0502020204030204" pitchFamily="34" charset="0"/>
              </a:rPr>
              <a:t>Program školenia</a:t>
            </a:r>
            <a:endParaRPr lang="sk-SK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7598550" y="1435103"/>
            <a:ext cx="4474113" cy="4389493"/>
          </a:xfrm>
        </p:spPr>
        <p:txBody>
          <a:bodyPr>
            <a:normAutofit/>
          </a:bodyPr>
          <a:lstStyle/>
          <a:p>
            <a:r>
              <a:rPr lang="sk-SK" sz="2200" b="1" dirty="0" smtClean="0"/>
              <a:t>Najčastejšie chyby: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 smtClean="0"/>
              <a:t>chýba konkrétna </a:t>
            </a:r>
            <a:r>
              <a:rPr lang="sk-SK" sz="2000" dirty="0"/>
              <a:t>kalkulácia výdavkov resp</a:t>
            </a:r>
            <a:r>
              <a:rPr lang="sk-SK" sz="2000" dirty="0" smtClean="0"/>
              <a:t>. </a:t>
            </a:r>
            <a:r>
              <a:rPr lang="sk-SK" sz="2000" dirty="0"/>
              <a:t>bližšia špecifikácia položky rozpočtovej kapitoly </a:t>
            </a:r>
            <a:endParaRPr lang="sk-SK" sz="2000" dirty="0" smtClean="0"/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000" dirty="0"/>
              <a:t>uvádzať iba tie aktivity, ktoré partner </a:t>
            </a:r>
            <a:r>
              <a:rPr lang="sk-SK" sz="2000" dirty="0" smtClean="0"/>
              <a:t>realizuje</a:t>
            </a:r>
          </a:p>
          <a:p>
            <a: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</a:pPr>
            <a:endParaRPr lang="sk-SK" sz="2000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/>
          </p:nvPr>
        </p:nvGraphicFramePr>
        <p:xfrm>
          <a:off x="407369" y="273051"/>
          <a:ext cx="6984775" cy="6373175"/>
        </p:xfrm>
        <a:graphic>
          <a:graphicData uri="http://schemas.openxmlformats.org/drawingml/2006/table">
            <a:tbl>
              <a:tblPr/>
              <a:tblGrid>
                <a:gridCol w="83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6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46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107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15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0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paušalizácie)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15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07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5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53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0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5323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2158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551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079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Flat rate podľa čl.68 ods.1 písm.b)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9767729" y="343471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5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407368" y="1941696"/>
            <a:ext cx="10706761" cy="4655655"/>
          </a:xfrm>
        </p:spPr>
        <p:txBody>
          <a:bodyPr>
            <a:normAutofit fontScale="77500" lnSpcReduction="20000"/>
          </a:bodyPr>
          <a:lstStyle/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 smtClean="0">
                <a:latin typeface="Calibri" panose="020F0502020204030204" pitchFamily="34" charset="0"/>
              </a:rPr>
              <a:t>Nasledovné povinné prílohy k žiadosti o NFP boli buď nesprávne vyplnené, alebo neboli doložené vôbec.</a:t>
            </a:r>
            <a:r>
              <a:rPr lang="sk-SK" sz="2300" dirty="0">
                <a:latin typeface="Calibri" panose="020F0502020204030204" pitchFamily="34" charset="0"/>
              </a:rPr>
              <a:t>	</a:t>
            </a:r>
            <a:endParaRPr lang="sk-SK" sz="2300" dirty="0" smtClean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300" dirty="0" smtClean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1 Opis projektu – popis cieľovej skupiny, harmonogram realizácie aktivít, aktivity partnerov a merateľné ukazovatele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2 Podrobný rozpočet projektu za partnerov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3a Doklad o menovaní štatutárneho zástupcu organizácie, ktorý podpisuje žiadosť o NFP 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3b </a:t>
            </a:r>
            <a:r>
              <a:rPr lang="sk-SK" sz="2300" b="1" dirty="0">
                <a:latin typeface="Calibri" panose="020F0502020204030204" pitchFamily="34" charset="0"/>
              </a:rPr>
              <a:t>Splnomocnenie osoby splnomocnenej zastupovať žiadateľa v konaní o žiadosti o NFP (ak relevantné</a:t>
            </a:r>
            <a:r>
              <a:rPr lang="sk-SK" sz="2300" b="1" dirty="0" smtClean="0">
                <a:latin typeface="Calibri" panose="020F0502020204030204" pitchFamily="34" charset="0"/>
              </a:rPr>
              <a:t>)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4 </a:t>
            </a:r>
            <a:r>
              <a:rPr lang="sk-SK" sz="2300" b="1" dirty="0">
                <a:latin typeface="Calibri" panose="020F0502020204030204" pitchFamily="34" charset="0"/>
              </a:rPr>
              <a:t>Výpis z registra trestov </a:t>
            </a:r>
            <a:r>
              <a:rPr lang="sk-SK" sz="2300" dirty="0" smtClean="0">
                <a:latin typeface="Calibri" panose="020F0502020204030204" pitchFamily="34" charset="0"/>
              </a:rPr>
              <a:t>všetkých členov štatutárneho orgánu žiadateľa/projektových partnerov, resp. aj osoby splnomocnenej zastupovať žiadateľa v konaní o žiadosti o NFP (ak relevantné).</a:t>
            </a:r>
            <a:endParaRPr lang="sk-SK" sz="2300" dirty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5a Finančná situácia partnera zo SR</a:t>
            </a:r>
            <a:r>
              <a:rPr lang="sk-SK" sz="2300" dirty="0" smtClean="0">
                <a:latin typeface="Calibri" panose="020F0502020204030204" pitchFamily="34" charset="0"/>
              </a:rPr>
              <a:t>	</a:t>
            </a:r>
            <a:r>
              <a:rPr lang="sk-SK" sz="2300" b="1" dirty="0" smtClean="0">
                <a:latin typeface="Calibri" panose="020F0502020204030204" pitchFamily="34" charset="0"/>
              </a:rPr>
              <a:t>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 smtClean="0">
                <a:latin typeface="Calibri" panose="020F0502020204030204" pitchFamily="34" charset="0"/>
              </a:rPr>
              <a:t>5b </a:t>
            </a:r>
            <a:r>
              <a:rPr lang="sk-SK" sz="2300" b="1" dirty="0">
                <a:latin typeface="Calibri" panose="020F0502020204030204" pitchFamily="34" charset="0"/>
              </a:rPr>
              <a:t>Finančná situácia partnera z ČR				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>
                <a:latin typeface="Calibri" panose="020F0502020204030204" pitchFamily="34" charset="0"/>
              </a:rPr>
              <a:t>6a Čestné vyhlásenie pre partnerov zo </a:t>
            </a:r>
            <a:r>
              <a:rPr lang="sk-SK" sz="2300" b="1" dirty="0" smtClean="0">
                <a:latin typeface="Calibri" panose="020F0502020204030204" pitchFamily="34" charset="0"/>
              </a:rPr>
              <a:t>SR </a:t>
            </a:r>
            <a:r>
              <a:rPr lang="sk-SK" sz="2300" dirty="0">
                <a:latin typeface="Calibri" panose="020F0502020204030204" pitchFamily="34" charset="0"/>
              </a:rPr>
              <a:t>				</a:t>
            </a:r>
          </a:p>
          <a:p>
            <a:pPr marL="342900" lvl="1" indent="-3429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300" b="1" dirty="0">
                <a:latin typeface="Calibri" panose="020F0502020204030204" pitchFamily="34" charset="0"/>
              </a:rPr>
              <a:t>6b Čestné vyhlásenie pre partnerov z ČR</a:t>
            </a:r>
            <a:r>
              <a:rPr lang="sk-SK" sz="1900" b="1" dirty="0">
                <a:latin typeface="Arial Narrow" panose="020B0606020202030204" pitchFamily="34" charset="0"/>
              </a:rPr>
              <a:t>	</a:t>
            </a:r>
            <a:r>
              <a:rPr lang="sk-SK" sz="1900" dirty="0">
                <a:latin typeface="Arial Narrow" panose="020B0606020202030204" pitchFamily="34" charset="0"/>
              </a:rPr>
              <a:t>						</a:t>
            </a:r>
          </a:p>
        </p:txBody>
      </p:sp>
      <p:sp>
        <p:nvSpPr>
          <p:cNvPr id="7" name="Obdĺžnik 6"/>
          <p:cNvSpPr/>
          <p:nvPr/>
        </p:nvSpPr>
        <p:spPr>
          <a:xfrm>
            <a:off x="4219637" y="448515"/>
            <a:ext cx="7809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Najčastejšie chyby v prílohách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8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9368" y="1628800"/>
            <a:ext cx="10706761" cy="4968552"/>
          </a:xfrm>
        </p:spPr>
        <p:txBody>
          <a:bodyPr>
            <a:normAutofit fontScale="400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sk-SK" sz="1400" dirty="0">
                <a:latin typeface="Arial Narrow" panose="020B0606020202030204" pitchFamily="34" charset="0"/>
              </a:rPr>
              <a:t>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>
                <a:latin typeface="Calibri" panose="020F0502020204030204" pitchFamily="34" charset="0"/>
              </a:rPr>
              <a:t>7 </a:t>
            </a:r>
            <a:r>
              <a:rPr lang="sk-SK" sz="4500" b="1" dirty="0" smtClean="0">
                <a:latin typeface="Calibri" panose="020F0502020204030204" pitchFamily="34" charset="0"/>
              </a:rPr>
              <a:t>Dohoda o spolupráci partnerov na projekte</a:t>
            </a:r>
            <a:r>
              <a:rPr lang="sk-SK" sz="4500" dirty="0">
                <a:latin typeface="Calibri" panose="020F0502020204030204" pitchFamily="34" charset="0"/>
              </a:rPr>
              <a:t>	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>
                <a:latin typeface="Calibri" panose="020F0502020204030204" pitchFamily="34" charset="0"/>
              </a:rPr>
              <a:t>8</a:t>
            </a:r>
            <a:r>
              <a:rPr lang="sk-SK" sz="4500" b="1" dirty="0" smtClean="0">
                <a:latin typeface="Calibri" panose="020F0502020204030204" pitchFamily="34" charset="0"/>
              </a:rPr>
              <a:t>a </a:t>
            </a:r>
            <a:r>
              <a:rPr lang="sk-SK" sz="4500" b="1" dirty="0">
                <a:latin typeface="Calibri" panose="020F0502020204030204" pitchFamily="34" charset="0"/>
              </a:rPr>
              <a:t>Vyjadrenie príslušného orgánu k územiam Natura 2000 (relevantné pre partnerov zo SR</a:t>
            </a:r>
            <a:r>
              <a:rPr lang="sk-SK" sz="4500" b="1" dirty="0" smtClean="0">
                <a:latin typeface="Calibri" panose="020F0502020204030204" pitchFamily="34" charset="0"/>
              </a:rPr>
              <a:t>)/ </a:t>
            </a:r>
            <a:r>
              <a:rPr lang="sk-SK" sz="4500" dirty="0" smtClean="0">
                <a:latin typeface="Calibri" panose="020F0502020204030204" pitchFamily="34" charset="0"/>
              </a:rPr>
              <a:t>Čestné prehlásenie</a:t>
            </a:r>
            <a:r>
              <a:rPr lang="sk-SK" sz="4500" dirty="0">
                <a:latin typeface="Calibri" panose="020F0502020204030204" pitchFamily="34" charset="0"/>
              </a:rPr>
              <a:t>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>
                <a:latin typeface="Calibri" panose="020F0502020204030204" pitchFamily="34" charset="0"/>
              </a:rPr>
              <a:t>8</a:t>
            </a:r>
            <a:r>
              <a:rPr lang="sk-SK" sz="4500" b="1" dirty="0" smtClean="0">
                <a:latin typeface="Calibri" panose="020F0502020204030204" pitchFamily="34" charset="0"/>
              </a:rPr>
              <a:t>b </a:t>
            </a:r>
            <a:r>
              <a:rPr lang="sk-SK" sz="4500" b="1" dirty="0">
                <a:latin typeface="Calibri" panose="020F0502020204030204" pitchFamily="34" charset="0"/>
              </a:rPr>
              <a:t>Vyjadrenie príslušného orgánu k územiam Natura 2000 (relevantné pre partnerov z </a:t>
            </a:r>
            <a:r>
              <a:rPr lang="sk-SK" sz="4500" b="1" dirty="0" smtClean="0">
                <a:latin typeface="Calibri" panose="020F0502020204030204" pitchFamily="34" charset="0"/>
              </a:rPr>
              <a:t>ČR)/</a:t>
            </a:r>
            <a:r>
              <a:rPr lang="sk-SK" sz="4500" dirty="0" smtClean="0">
                <a:latin typeface="Calibri" panose="020F0502020204030204" pitchFamily="34" charset="0"/>
              </a:rPr>
              <a:t> alebo v rámci čestného vyhlásenia prílohy 6b.</a:t>
            </a:r>
            <a:r>
              <a:rPr lang="sk-SK" sz="4500" dirty="0">
                <a:latin typeface="Calibri" panose="020F0502020204030204" pitchFamily="34" charset="0"/>
              </a:rPr>
              <a:t>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9 Dokumenty preukazujúce spoločnú prípravu projektu</a:t>
            </a:r>
            <a:r>
              <a:rPr lang="sk-SK" sz="4500" b="1" dirty="0">
                <a:latin typeface="Calibri" panose="020F0502020204030204" pitchFamily="34" charset="0"/>
              </a:rPr>
              <a:t>	</a:t>
            </a:r>
            <a:r>
              <a:rPr lang="sk-SK" sz="4500" dirty="0">
                <a:latin typeface="Calibri" panose="020F0502020204030204" pitchFamily="34" charset="0"/>
              </a:rPr>
              <a:t>						</a:t>
            </a:r>
            <a:endParaRPr lang="sk-SK" sz="4500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i="1" dirty="0" smtClean="0">
                <a:latin typeface="Calibri" panose="020F0502020204030204" pitchFamily="34" charset="0"/>
              </a:rPr>
              <a:t>Prílohy </a:t>
            </a:r>
            <a:r>
              <a:rPr lang="sk-SK" sz="4500" i="1" dirty="0">
                <a:latin typeface="Calibri" panose="020F0502020204030204" pitchFamily="34" charset="0"/>
              </a:rPr>
              <a:t>k žiadosti o NFP požadované pri investičných </a:t>
            </a:r>
            <a:r>
              <a:rPr lang="sk-SK" sz="4500" i="1" dirty="0" smtClean="0">
                <a:latin typeface="Calibri" panose="020F0502020204030204" pitchFamily="34" charset="0"/>
              </a:rPr>
              <a:t>projektoch: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4500" dirty="0">
                <a:latin typeface="Calibri" panose="020F0502020204030204" pitchFamily="34" charset="0"/>
              </a:rPr>
              <a:t>	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10 </a:t>
            </a:r>
            <a:r>
              <a:rPr lang="sk-SK" sz="4500" b="1" dirty="0">
                <a:latin typeface="Calibri" panose="020F0502020204030204" pitchFamily="34" charset="0"/>
              </a:rPr>
              <a:t>Fotodokumentácia stavebného </a:t>
            </a:r>
            <a:r>
              <a:rPr lang="sk-SK" sz="4500" b="1" dirty="0" smtClean="0">
                <a:latin typeface="Calibri" panose="020F0502020204030204" pitchFamily="34" charset="0"/>
              </a:rPr>
              <a:t>objektu (ak relevantné) </a:t>
            </a:r>
            <a:r>
              <a:rPr lang="sk-SK" sz="4500" dirty="0" smtClean="0">
                <a:latin typeface="Calibri" panose="020F0502020204030204" pitchFamily="34" charset="0"/>
              </a:rPr>
              <a:t>– minimálne 10 fotografií ( v prípade líniovej stavby stačí 5 fotografií)</a:t>
            </a:r>
            <a:r>
              <a:rPr lang="sk-SK" sz="4500" dirty="0">
                <a:latin typeface="Calibri" panose="020F0502020204030204" pitchFamily="34" charset="0"/>
              </a:rPr>
              <a:t>			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11 </a:t>
            </a:r>
            <a:r>
              <a:rPr lang="sk-SK" sz="4500" b="1" dirty="0">
                <a:latin typeface="Calibri" panose="020F0502020204030204" pitchFamily="34" charset="0"/>
              </a:rPr>
              <a:t>Kópia z katastrálnej </a:t>
            </a:r>
            <a:r>
              <a:rPr lang="sk-SK" sz="4500" b="1" dirty="0" smtClean="0">
                <a:latin typeface="Calibri" panose="020F0502020204030204" pitchFamily="34" charset="0"/>
              </a:rPr>
              <a:t>mapy (ak relevantné)</a:t>
            </a:r>
            <a:r>
              <a:rPr lang="sk-SK" sz="4500" dirty="0">
                <a:latin typeface="Calibri" panose="020F0502020204030204" pitchFamily="34" charset="0"/>
              </a:rPr>
              <a:t>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12a </a:t>
            </a:r>
            <a:r>
              <a:rPr lang="sk-SK" sz="4500" b="1" dirty="0">
                <a:latin typeface="Calibri" panose="020F0502020204030204" pitchFamily="34" charset="0"/>
              </a:rPr>
              <a:t>Právoplatné územné rozhodnutie o umiestnení stavby (relevantné pre partnerov zo SR)	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12b </a:t>
            </a:r>
            <a:r>
              <a:rPr lang="sk-SK" sz="4500" b="1" dirty="0">
                <a:latin typeface="Calibri" panose="020F0502020204030204" pitchFamily="34" charset="0"/>
              </a:rPr>
              <a:t>Doklady o umiestnení stavby (relevantné pre partnerov z ČR) </a:t>
            </a:r>
            <a:endParaRPr lang="sk-SK" sz="4500" b="1" dirty="0" smtClean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4500" b="1" dirty="0" smtClean="0">
                <a:latin typeface="Calibri" panose="020F0502020204030204" pitchFamily="34" charset="0"/>
              </a:rPr>
              <a:t>13 Projektová dokumentácia</a:t>
            </a:r>
            <a:r>
              <a:rPr lang="sk-SK" sz="1800" dirty="0">
                <a:latin typeface="Arial Narrow" panose="020B0606020202030204" pitchFamily="34" charset="0"/>
              </a:rPr>
              <a:t>	</a:t>
            </a:r>
            <a:r>
              <a:rPr lang="sk-SK" sz="1400" dirty="0">
                <a:latin typeface="Arial Narrow" panose="020B0606020202030204" pitchFamily="34" charset="0"/>
              </a:rPr>
              <a:t>				</a:t>
            </a:r>
          </a:p>
          <a:p>
            <a:pPr marL="285750" lvl="1" indent="-285750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sk-SK" sz="1400" dirty="0">
              <a:latin typeface="Arial Narrow" panose="020B0606020202030204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367808" y="447816"/>
            <a:ext cx="7733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Prílohy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05264"/>
            <a:ext cx="2908764" cy="956210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0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9368" y="1628800"/>
            <a:ext cx="10706761" cy="4176464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sk-SK" dirty="0">
                <a:latin typeface="Arial Narrow" panose="020B0606020202030204" pitchFamily="34" charset="0"/>
              </a:rPr>
              <a:t>				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sk-SK" sz="1800" i="1" dirty="0">
                <a:latin typeface="Calibri" panose="020F0502020204030204" pitchFamily="34" charset="0"/>
              </a:rPr>
              <a:t>Nepovinná príloha žiadosti o NFP pre preukázanie oprávnenosti výdavkov a ich nárokovanej výšky:</a:t>
            </a:r>
            <a:r>
              <a:rPr lang="sk-SK" sz="1800" dirty="0">
                <a:latin typeface="Calibri" panose="020F0502020204030204" pitchFamily="34" charset="0"/>
              </a:rPr>
              <a:t>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b="1" dirty="0">
                <a:latin typeface="Calibri" panose="020F0502020204030204" pitchFamily="34" charset="0"/>
              </a:rPr>
              <a:t>14 Podporná dokumentácia pre preukázanie oprávnenosti výdavkov a ich nárokovanej výšky pre subjekty zo SR a ČR</a:t>
            </a:r>
            <a:r>
              <a:rPr lang="sk-SK" sz="1800" dirty="0">
                <a:latin typeface="Calibri" panose="020F0502020204030204" pitchFamily="34" charset="0"/>
              </a:rPr>
              <a:t>				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endParaRPr lang="sk-SK" sz="1800" i="1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1800" i="1" dirty="0">
                <a:latin typeface="Calibri" panose="020F0502020204030204" pitchFamily="34" charset="0"/>
              </a:rPr>
              <a:t>Prílohy k žiadosti o NFP požadované pri projektoch generujúcich príjmy (ak relevantné):</a:t>
            </a:r>
            <a:endParaRPr lang="sk-SK" sz="1800" dirty="0">
              <a:latin typeface="Calibri" panose="020F0502020204030204" pitchFamily="34" charset="0"/>
            </a:endParaRP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b="1" dirty="0">
                <a:latin typeface="Calibri" panose="020F0502020204030204" pitchFamily="34" charset="0"/>
              </a:rPr>
              <a:t>15 Tabuľka pre výpočet finančnej medzery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1800" dirty="0">
                <a:latin typeface="Calibri" panose="020F0502020204030204" pitchFamily="34" charset="0"/>
              </a:rPr>
              <a:t>	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1800" i="1" dirty="0">
                <a:latin typeface="Calibri" panose="020F0502020204030204" pitchFamily="34" charset="0"/>
              </a:rPr>
              <a:t>Príloha k žiadosti o NFP požadované pri projektoch spadajúcich z hľadiska svojich aktivít pod rozsah posudzovania vplyvov na životné prostredie v rozsahu smernice EIA </a:t>
            </a:r>
            <a:r>
              <a:rPr lang="sk-SK" sz="1800" b="1" i="1" dirty="0">
                <a:latin typeface="Calibri" panose="020F0502020204030204" pitchFamily="34" charset="0"/>
              </a:rPr>
              <a:t>	</a:t>
            </a:r>
          </a:p>
          <a:p>
            <a:pPr marL="457200" lvl="1" indent="-457200">
              <a:spcBef>
                <a:spcPts val="1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1800" b="1" dirty="0">
                <a:latin typeface="Calibri" panose="020F0502020204030204" pitchFamily="34" charset="0"/>
              </a:rPr>
              <a:t>Príslušné stanoviská k oblasti posudzovania vplyvov na ŽP ( ak relevantné)</a:t>
            </a:r>
          </a:p>
          <a:p>
            <a:pPr marL="285750" lvl="1" indent="-285750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sk-SK" sz="1800" dirty="0">
              <a:latin typeface="Arial Narrow" panose="020B0606020202030204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367808" y="447816"/>
            <a:ext cx="7733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Prílohy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05264"/>
            <a:ext cx="2908764" cy="956210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0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407368" y="1941696"/>
            <a:ext cx="10706761" cy="4655655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 smtClean="0">
                <a:latin typeface="Calibri" panose="020F0502020204030204" pitchFamily="34" charset="0"/>
              </a:rPr>
              <a:t>Časté chyby v prílohe č</a:t>
            </a:r>
            <a:r>
              <a:rPr lang="sk-SK" sz="2300" b="1" dirty="0">
                <a:latin typeface="Calibri" panose="020F0502020204030204" pitchFamily="34" charset="0"/>
              </a:rPr>
              <a:t>. 6b Čestné vyhlásenie pre partnerov z </a:t>
            </a:r>
            <a:r>
              <a:rPr lang="sk-SK" sz="2300" b="1" dirty="0" smtClean="0">
                <a:latin typeface="Calibri" panose="020F0502020204030204" pitchFamily="34" charset="0"/>
              </a:rPr>
              <a:t>ČR:  </a:t>
            </a:r>
            <a:endParaRPr lang="sk-SK" sz="2300" dirty="0" smtClean="0">
              <a:latin typeface="Calibri" panose="020F0502020204030204" pitchFamily="34" charset="0"/>
            </a:endParaRP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>
                <a:latin typeface="Calibri" panose="020F0502020204030204" pitchFamily="34" charset="0"/>
              </a:rPr>
              <a:t>			</a:t>
            </a:r>
            <a:r>
              <a:rPr lang="sk-SK" sz="1900" b="1" dirty="0">
                <a:latin typeface="Arial Narrow" panose="020B0606020202030204" pitchFamily="34" charset="0"/>
              </a:rPr>
              <a:t>	</a:t>
            </a:r>
            <a:r>
              <a:rPr lang="sk-SK" sz="1900" dirty="0">
                <a:latin typeface="Arial Narrow" panose="020B0606020202030204" pitchFamily="34" charset="0"/>
              </a:rPr>
              <a:t>						</a:t>
            </a:r>
            <a:endParaRPr lang="sk-SK" sz="1900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r>
              <a:rPr lang="sk-SK" sz="2000" dirty="0" smtClean="0"/>
              <a:t>- na </a:t>
            </a:r>
            <a:r>
              <a:rPr lang="sk-SK" sz="2000" dirty="0"/>
              <a:t>strane č. 3 „</a:t>
            </a:r>
            <a:r>
              <a:rPr lang="sk-SK" sz="2000" b="1" dirty="0"/>
              <a:t>a)</a:t>
            </a:r>
            <a:r>
              <a:rPr lang="sk-SK" sz="2000" b="1" dirty="0" err="1"/>
              <a:t>Prohlášení</a:t>
            </a:r>
            <a:r>
              <a:rPr lang="sk-SK" sz="2000" b="1" dirty="0"/>
              <a:t> o </a:t>
            </a:r>
            <a:r>
              <a:rPr lang="sk-SK" sz="2000" b="1" dirty="0" err="1"/>
              <a:t>vlastnické</a:t>
            </a:r>
            <a:r>
              <a:rPr lang="sk-SK" sz="2000" b="1" dirty="0"/>
              <a:t> a ovládací </a:t>
            </a:r>
            <a:r>
              <a:rPr lang="sk-SK" sz="2000" b="1" dirty="0" err="1"/>
              <a:t>struktuře</a:t>
            </a:r>
            <a:r>
              <a:rPr lang="sk-SK" sz="2000" b="1" dirty="0"/>
              <a:t> právnické osoby“ </a:t>
            </a:r>
            <a:r>
              <a:rPr lang="sk-SK" sz="2000" dirty="0"/>
              <a:t>nebolo uvedené meno a priezvisko osoby oprávnenej konať v mene právnickej osoby a to, či osoba koná ako štatutárny orgán alebo na základe </a:t>
            </a:r>
            <a:r>
              <a:rPr lang="sk-SK" sz="2000" dirty="0" smtClean="0"/>
              <a:t>splnomocnenia</a:t>
            </a:r>
          </a:p>
          <a:p>
            <a:pPr marL="0" lvl="0" indent="0">
              <a:buNone/>
            </a:pPr>
            <a:endParaRPr lang="sk-SK" sz="2000" dirty="0"/>
          </a:p>
          <a:p>
            <a:pPr marL="0" lvl="0" indent="0">
              <a:buNone/>
            </a:pPr>
            <a:r>
              <a:rPr lang="sk-SK" sz="2000" dirty="0" smtClean="0"/>
              <a:t>- bod</a:t>
            </a:r>
            <a:r>
              <a:rPr lang="sk-SK" sz="2000" b="1" dirty="0" smtClean="0"/>
              <a:t> </a:t>
            </a:r>
            <a:r>
              <a:rPr lang="sk-SK" sz="2000" b="1" dirty="0"/>
              <a:t>C) </a:t>
            </a:r>
            <a:r>
              <a:rPr lang="sk-SK" sz="2000" b="1" dirty="0" err="1"/>
              <a:t>Prohlášení</a:t>
            </a:r>
            <a:r>
              <a:rPr lang="sk-SK" sz="2000" b="1" dirty="0"/>
              <a:t> – území </a:t>
            </a:r>
            <a:r>
              <a:rPr lang="sk-SK" sz="2000" b="1" dirty="0" err="1"/>
              <a:t>soustavy</a:t>
            </a:r>
            <a:r>
              <a:rPr lang="sk-SK" sz="2000" b="1" dirty="0"/>
              <a:t> NATURA 2000</a:t>
            </a:r>
            <a:r>
              <a:rPr lang="sk-SK" sz="2000" dirty="0"/>
              <a:t> nebol vyplnený podľa platných </a:t>
            </a:r>
            <a:r>
              <a:rPr lang="sk-SK" sz="2000" dirty="0" smtClean="0"/>
              <a:t>pokynov</a:t>
            </a:r>
          </a:p>
          <a:p>
            <a:pPr marL="0" lvl="0" indent="0">
              <a:buNone/>
            </a:pPr>
            <a:endParaRPr lang="sk-SK" sz="2000" dirty="0"/>
          </a:p>
          <a:p>
            <a:pPr marL="0" lvl="0" indent="0">
              <a:buNone/>
            </a:pPr>
            <a:r>
              <a:rPr lang="sk-SK" sz="2000" dirty="0" smtClean="0"/>
              <a:t>- bod </a:t>
            </a:r>
            <a:r>
              <a:rPr lang="sk-SK" sz="2000" b="1" dirty="0"/>
              <a:t>C2) povolení vydané </a:t>
            </a:r>
            <a:r>
              <a:rPr lang="sk-SK" sz="2000" b="1" dirty="0" err="1"/>
              <a:t>příslušným</a:t>
            </a:r>
            <a:r>
              <a:rPr lang="sk-SK" sz="2000" b="1" dirty="0"/>
              <a:t> </a:t>
            </a:r>
            <a:r>
              <a:rPr lang="sk-SK" sz="2000" b="1" dirty="0" err="1"/>
              <a:t>stavebním</a:t>
            </a:r>
            <a:r>
              <a:rPr lang="sk-SK" sz="2000" b="1" dirty="0"/>
              <a:t> </a:t>
            </a:r>
            <a:r>
              <a:rPr lang="sk-SK" sz="2000" b="1" dirty="0" err="1"/>
              <a:t>úřadem</a:t>
            </a:r>
            <a:r>
              <a:rPr lang="sk-SK" sz="2000" b="1" dirty="0"/>
              <a:t> </a:t>
            </a:r>
            <a:r>
              <a:rPr lang="sk-SK" sz="2000" dirty="0"/>
              <a:t>sa vypĺňa </a:t>
            </a:r>
            <a:r>
              <a:rPr lang="sk-SK" sz="2000" dirty="0" smtClean="0"/>
              <a:t>iba </a:t>
            </a:r>
            <a:r>
              <a:rPr lang="sk-SK" sz="2000" dirty="0"/>
              <a:t>v prípade, že sa v rámci projektu budú vykonávať stavebné práce.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endParaRPr lang="sk-SK" sz="2000" dirty="0">
              <a:latin typeface="Arial Narrow" panose="020B0606020202030204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219637" y="448515"/>
            <a:ext cx="7809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Najčastejšie chyby v prílohách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4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407368" y="1941696"/>
            <a:ext cx="10706761" cy="4655655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r>
              <a:rPr lang="sk-SK" sz="2300" b="1" dirty="0" smtClean="0">
                <a:latin typeface="Calibri" panose="020F0502020204030204" pitchFamily="34" charset="0"/>
              </a:rPr>
              <a:t>Upozornenie na </a:t>
            </a:r>
            <a:r>
              <a:rPr lang="sk-SK" sz="2300" b="1" u="sng" dirty="0" smtClean="0">
                <a:latin typeface="Calibri" panose="020F0502020204030204" pitchFamily="34" charset="0"/>
              </a:rPr>
              <a:t>nepovinnú</a:t>
            </a:r>
            <a:r>
              <a:rPr lang="sk-SK" sz="2300" b="1" dirty="0" smtClean="0">
                <a:latin typeface="Calibri" panose="020F0502020204030204" pitchFamily="34" charset="0"/>
              </a:rPr>
              <a:t> prílohu č. 14 </a:t>
            </a:r>
            <a:r>
              <a:rPr lang="sk-SK" sz="2300" b="1" dirty="0">
                <a:latin typeface="Calibri" panose="020F0502020204030204" pitchFamily="34" charset="0"/>
              </a:rPr>
              <a:t>Podporná dokumentácia pre preukázanie oprávnenosti výdavkov a ich nárokovanej výšky pre subjekty zo SR a </a:t>
            </a:r>
            <a:r>
              <a:rPr lang="sk-SK" sz="2300" b="1" dirty="0" smtClean="0">
                <a:latin typeface="Calibri" panose="020F0502020204030204" pitchFamily="34" charset="0"/>
              </a:rPr>
              <a:t>ČR: </a:t>
            </a:r>
            <a:r>
              <a:rPr lang="sk-SK" sz="2300" dirty="0">
                <a:latin typeface="Arial Narrow" panose="020B0606020202030204" pitchFamily="34" charset="0"/>
              </a:rPr>
              <a:t>	</a:t>
            </a:r>
            <a:r>
              <a:rPr lang="sk-SK" sz="1900" dirty="0">
                <a:latin typeface="Arial Narrow" panose="020B0606020202030204" pitchFamily="34" charset="0"/>
              </a:rPr>
              <a:t>				</a:t>
            </a:r>
            <a:endParaRPr lang="sk-SK" sz="1900" dirty="0" smtClean="0"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r>
              <a:rPr lang="sk-SK" sz="2000" dirty="0"/>
              <a:t>projektový manažér si môže vyžiadať podpornú dokumentáciu k rozpočtu projektu </a:t>
            </a:r>
            <a:r>
              <a:rPr lang="sk-SK" sz="2000" dirty="0">
                <a:solidFill>
                  <a:srgbClr val="FF0000"/>
                </a:solidFill>
              </a:rPr>
              <a:t>z dôvodu overenia hospodárnosti</a:t>
            </a:r>
            <a:r>
              <a:rPr lang="sk-SK" sz="2000" dirty="0"/>
              <a:t> projektu (hlavne pre rozpočtové kapitoly 4., 5., a 6.). </a:t>
            </a:r>
          </a:p>
          <a:p>
            <a:pPr marL="0" lvl="1" indent="0">
              <a:spcBef>
                <a:spcPts val="1000"/>
              </a:spcBef>
              <a:buClr>
                <a:schemeClr val="accent2"/>
              </a:buClr>
              <a:buSzPct val="60000"/>
              <a:buNone/>
            </a:pPr>
            <a:endParaRPr lang="sk-SK" sz="2000" dirty="0">
              <a:latin typeface="Arial Narrow" panose="020B0606020202030204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219637" y="448515"/>
            <a:ext cx="7809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administratívnej kontrole žiadostí</a:t>
            </a:r>
          </a:p>
          <a:p>
            <a:pPr algn="r"/>
            <a:r>
              <a:rPr lang="sk-SK" sz="24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Najčastejšie chyby v prílohách žiadosti o NFP</a:t>
            </a:r>
            <a:endParaRPr lang="sk-SK" sz="24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1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783632" y="548681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>
                <a:latin typeface="Calibri" panose="020F0502020204030204" pitchFamily="34" charset="0"/>
              </a:rPr>
              <a:t>4. Nedostatky zistené pri odbornom hodnotení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11261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endParaRPr lang="sk-SK" altLang="sk-SK" dirty="0" smtClean="0"/>
          </a:p>
          <a:p>
            <a:endParaRPr lang="sk-SK" altLang="sk-SK" dirty="0"/>
          </a:p>
          <a:p>
            <a:endParaRPr lang="sk-SK" altLang="sk-SK" dirty="0" smtClean="0"/>
          </a:p>
          <a:p>
            <a:endParaRPr lang="sk-SK" alt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911424" y="1556792"/>
            <a:ext cx="107291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/>
              </a:buClr>
              <a:buSzPct val="60000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err="1" smtClean="0">
                <a:latin typeface="Calibri" panose="020F0502020204030204" pitchFamily="34" charset="0"/>
              </a:rPr>
              <a:t>ŽoNFP</a:t>
            </a:r>
            <a:r>
              <a:rPr lang="sk-SK" sz="2200" dirty="0" smtClean="0">
                <a:latin typeface="Calibri" panose="020F0502020204030204" pitchFamily="34" charset="0"/>
              </a:rPr>
              <a:t> nesplnila </a:t>
            </a:r>
            <a:r>
              <a:rPr lang="sk-SK" sz="2200" b="1" dirty="0" smtClean="0">
                <a:latin typeface="Calibri" panose="020F0502020204030204" pitchFamily="34" charset="0"/>
              </a:rPr>
              <a:t>dve povinné </a:t>
            </a:r>
            <a:r>
              <a:rPr lang="sk-SK" sz="2200" b="1" dirty="0">
                <a:latin typeface="Calibri" panose="020F0502020204030204" pitchFamily="34" charset="0"/>
              </a:rPr>
              <a:t>kritériá cezhraničnej </a:t>
            </a:r>
            <a:r>
              <a:rPr lang="sk-SK" sz="2200" b="1" dirty="0" smtClean="0">
                <a:latin typeface="Calibri" panose="020F0502020204030204" pitchFamily="34" charset="0"/>
              </a:rPr>
              <a:t>spolupráce </a:t>
            </a:r>
            <a:r>
              <a:rPr lang="sk-SK" sz="2200" dirty="0" smtClean="0">
                <a:latin typeface="Calibri" panose="020F0502020204030204" pitchFamily="34" charset="0"/>
              </a:rPr>
              <a:t>(spoločná príprava a spoločná realizácia).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Kritériá cezhraničného dopadu a cezhraničnej spolupráce</a:t>
            </a:r>
            <a:r>
              <a:rPr lang="sk-SK" sz="2200" dirty="0" smtClean="0">
                <a:latin typeface="Calibri" panose="020F0502020204030204" pitchFamily="34" charset="0"/>
              </a:rPr>
              <a:t> boli preukázané nedostatočne alebo iba čiastočne.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pl-PL" sz="2200" b="1" dirty="0">
                <a:latin typeface="Calibri" panose="020F0502020204030204" pitchFamily="34" charset="0"/>
              </a:rPr>
              <a:t>Potreba realizácie projektu </a:t>
            </a:r>
            <a:r>
              <a:rPr lang="pl-PL" sz="2200" dirty="0" smtClean="0">
                <a:latin typeface="Calibri" panose="020F0502020204030204" pitchFamily="34" charset="0"/>
              </a:rPr>
              <a:t>nebola </a:t>
            </a:r>
            <a:r>
              <a:rPr lang="pl-PL" sz="2200" dirty="0">
                <a:latin typeface="Calibri" panose="020F0502020204030204" pitchFamily="34" charset="0"/>
              </a:rPr>
              <a:t>v žiadosti dostatočne zdôvodnená; projektový zámer sa </a:t>
            </a:r>
            <a:r>
              <a:rPr lang="pl-PL" sz="2200" dirty="0" smtClean="0">
                <a:latin typeface="Calibri" panose="020F0502020204030204" pitchFamily="34" charset="0"/>
              </a:rPr>
              <a:t>neopieral </a:t>
            </a:r>
            <a:r>
              <a:rPr lang="pl-PL" sz="2200" dirty="0">
                <a:latin typeface="Calibri" panose="020F0502020204030204" pitchFamily="34" charset="0"/>
              </a:rPr>
              <a:t>o žiadne analýzy, prieskumy, stratégie</a:t>
            </a:r>
            <a:r>
              <a:rPr lang="pl-PL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pl-PL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Projekt </a:t>
            </a:r>
            <a:r>
              <a:rPr lang="sk-SK" sz="2200" b="1" dirty="0" smtClean="0">
                <a:latin typeface="Calibri" panose="020F0502020204030204" pitchFamily="34" charset="0"/>
              </a:rPr>
              <a:t>nebol </a:t>
            </a:r>
            <a:r>
              <a:rPr lang="sk-SK" sz="2200" b="1" dirty="0">
                <a:latin typeface="Calibri" panose="020F0502020204030204" pitchFamily="34" charset="0"/>
              </a:rPr>
              <a:t>dostatočne zmysluplný</a:t>
            </a:r>
            <a:r>
              <a:rPr lang="sk-SK" sz="2200" dirty="0">
                <a:latin typeface="Calibri" panose="020F0502020204030204" pitchFamily="34" charset="0"/>
              </a:rPr>
              <a:t>, keďže umiestňuje "bodové" aktivity </a:t>
            </a:r>
            <a:r>
              <a:rPr lang="sk-SK" sz="2200" dirty="0" smtClean="0">
                <a:latin typeface="Calibri" panose="020F0502020204030204" pitchFamily="34" charset="0"/>
              </a:rPr>
              <a:t>investícii </a:t>
            </a:r>
            <a:r>
              <a:rPr lang="sk-SK" sz="2200" dirty="0">
                <a:latin typeface="Calibri" panose="020F0502020204030204" pitchFamily="34" charset="0"/>
              </a:rPr>
              <a:t>značne vzdialené v spoločnom území (napr. bežná rekonštrukcia existujúcich mostov) bez jasnej pridanej hodnoty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Projekt nebol inovatívny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  <a:endParaRPr lang="sk-SK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14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367808" y="459858"/>
            <a:ext cx="7498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4. Nedostatky </a:t>
            </a:r>
            <a:r>
              <a:rPr lang="sk-SK" sz="2400" b="1" dirty="0">
                <a:latin typeface="Calibri" panose="020F0502020204030204" pitchFamily="34" charset="0"/>
              </a:rPr>
              <a:t>zistené pri odbornom hodnotení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11261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endParaRPr lang="sk-SK" altLang="sk-SK" dirty="0" smtClean="0"/>
          </a:p>
          <a:p>
            <a:endParaRPr lang="sk-SK" altLang="sk-SK" dirty="0"/>
          </a:p>
          <a:p>
            <a:endParaRPr lang="sk-SK" altLang="sk-SK" dirty="0" smtClean="0"/>
          </a:p>
          <a:p>
            <a:endParaRPr lang="sk-SK" alt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95400" y="1556792"/>
            <a:ext cx="107291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>
                <a:latin typeface="Calibri" panose="020F0502020204030204" pitchFamily="34" charset="0"/>
              </a:rPr>
              <a:t>Hlavným cieľom projektu </a:t>
            </a:r>
            <a:r>
              <a:rPr lang="sk-SK" sz="2200" dirty="0" smtClean="0">
                <a:latin typeface="Calibri" panose="020F0502020204030204" pitchFamily="34" charset="0"/>
              </a:rPr>
              <a:t>bolo </a:t>
            </a:r>
            <a:r>
              <a:rPr lang="sk-SK" sz="2200" b="1" dirty="0">
                <a:latin typeface="Calibri" panose="020F0502020204030204" pitchFamily="34" charset="0"/>
              </a:rPr>
              <a:t>realizovanie doplnkovej aktivity </a:t>
            </a:r>
            <a:r>
              <a:rPr lang="sk-SK" sz="2200" dirty="0">
                <a:latin typeface="Calibri" panose="020F0502020204030204" pitchFamily="34" charset="0"/>
              </a:rPr>
              <a:t>v rámci intervenčnej logiky </a:t>
            </a:r>
            <a:r>
              <a:rPr lang="sk-SK" sz="2200" dirty="0" smtClean="0">
                <a:latin typeface="Calibri" panose="020F0502020204030204" pitchFamily="34" charset="0"/>
              </a:rPr>
              <a:t>programu.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 smtClean="0">
                <a:latin typeface="Calibri" panose="020F0502020204030204" pitchFamily="34" charset="0"/>
              </a:rPr>
              <a:t>V </a:t>
            </a:r>
            <a:r>
              <a:rPr lang="sk-SK" sz="2200" dirty="0">
                <a:latin typeface="Calibri" panose="020F0502020204030204" pitchFamily="34" charset="0"/>
              </a:rPr>
              <a:t>projekte </a:t>
            </a:r>
            <a:r>
              <a:rPr lang="sk-SK" sz="2200" dirty="0" smtClean="0">
                <a:latin typeface="Calibri" panose="020F0502020204030204" pitchFamily="34" charset="0"/>
              </a:rPr>
              <a:t>bola zvolená </a:t>
            </a:r>
            <a:r>
              <a:rPr lang="sk-SK" sz="2200" b="1" dirty="0">
                <a:latin typeface="Calibri" panose="020F0502020204030204" pitchFamily="34" charset="0"/>
              </a:rPr>
              <a:t>aktivita, ktorá nevykazuje žiadny ukazovateľ</a:t>
            </a:r>
            <a:r>
              <a:rPr lang="sk-SK" sz="2200" dirty="0">
                <a:latin typeface="Calibri" panose="020F0502020204030204" pitchFamily="34" charset="0"/>
              </a:rPr>
              <a:t>, resp. výstup, ktorý je cieľom projektu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Aktivity neboli </a:t>
            </a:r>
            <a:r>
              <a:rPr lang="sk-SK" sz="2200" b="1" dirty="0">
                <a:latin typeface="Calibri" panose="020F0502020204030204" pitchFamily="34" charset="0"/>
              </a:rPr>
              <a:t>vhodne zvolené</a:t>
            </a:r>
            <a:r>
              <a:rPr lang="sk-SK" sz="2200" dirty="0">
                <a:latin typeface="Calibri" panose="020F0502020204030204" pitchFamily="34" charset="0"/>
              </a:rPr>
              <a:t>, logicky na seba </a:t>
            </a:r>
            <a:r>
              <a:rPr lang="sk-SK" sz="2200" dirty="0" smtClean="0">
                <a:latin typeface="Calibri" panose="020F0502020204030204" pitchFamily="34" charset="0"/>
              </a:rPr>
              <a:t>nenadväzovali </a:t>
            </a:r>
            <a:r>
              <a:rPr lang="sk-SK" sz="2200" dirty="0">
                <a:latin typeface="Calibri" panose="020F0502020204030204" pitchFamily="34" charset="0"/>
              </a:rPr>
              <a:t>a </a:t>
            </a:r>
            <a:r>
              <a:rPr lang="sk-SK" sz="2200" dirty="0" smtClean="0">
                <a:latin typeface="Calibri" panose="020F0502020204030204" pitchFamily="34" charset="0"/>
              </a:rPr>
              <a:t>neboli </a:t>
            </a:r>
            <a:r>
              <a:rPr lang="sk-SK" sz="2200" dirty="0">
                <a:latin typeface="Calibri" panose="020F0502020204030204" pitchFamily="34" charset="0"/>
              </a:rPr>
              <a:t>dostatočne popísané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dirty="0">
                <a:latin typeface="Calibri" panose="020F0502020204030204" pitchFamily="34" charset="0"/>
              </a:rPr>
              <a:t>V žiadosti bolo uvedených </a:t>
            </a:r>
            <a:r>
              <a:rPr lang="sk-SK" sz="2200" b="1" dirty="0" smtClean="0">
                <a:latin typeface="Calibri" panose="020F0502020204030204" pitchFamily="34" charset="0"/>
              </a:rPr>
              <a:t>viacero aktivít s duplicitným popisom.</a:t>
            </a: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Hlavné </a:t>
            </a:r>
            <a:r>
              <a:rPr lang="sk-SK" sz="2200" b="1" dirty="0">
                <a:latin typeface="Calibri" panose="020F0502020204030204" pitchFamily="34" charset="0"/>
              </a:rPr>
              <a:t>aktivity projektu </a:t>
            </a:r>
            <a:r>
              <a:rPr lang="sk-SK" sz="2200" b="1" dirty="0" smtClean="0">
                <a:latin typeface="Calibri" panose="020F0502020204030204" pitchFamily="34" charset="0"/>
              </a:rPr>
              <a:t>sa plánovali zabezpečiť </a:t>
            </a:r>
            <a:r>
              <a:rPr lang="sk-SK" sz="2200" b="1" dirty="0">
                <a:latin typeface="Calibri" panose="020F0502020204030204" pitchFamily="34" charset="0"/>
              </a:rPr>
              <a:t>dodávateľsky</a:t>
            </a:r>
            <a:r>
              <a:rPr lang="sk-SK" sz="2200" dirty="0">
                <a:latin typeface="Calibri" panose="020F0502020204030204" pitchFamily="34" charset="0"/>
              </a:rPr>
              <a:t>, napriek tomu, že do projektu je zapojených veľa odborných zamestnancov na strane VP aj HCP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1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367808" y="459858"/>
            <a:ext cx="7498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4. Nedostatky </a:t>
            </a:r>
            <a:r>
              <a:rPr lang="sk-SK" sz="2400" b="1" dirty="0">
                <a:latin typeface="Calibri" panose="020F0502020204030204" pitchFamily="34" charset="0"/>
              </a:rPr>
              <a:t>zistené pri odbornom hodnotení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11261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sk-SK" dirty="0"/>
          </a:p>
          <a:p>
            <a:endParaRPr lang="sk-SK" altLang="sk-SK" dirty="0" smtClean="0"/>
          </a:p>
          <a:p>
            <a:endParaRPr lang="sk-SK" altLang="sk-SK" dirty="0"/>
          </a:p>
          <a:p>
            <a:endParaRPr lang="sk-SK" altLang="sk-SK" dirty="0" smtClean="0"/>
          </a:p>
          <a:p>
            <a:endParaRPr lang="sk-SK" alt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551384" y="1739853"/>
            <a:ext cx="1131498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Rozpočet</a:t>
            </a:r>
            <a:r>
              <a:rPr lang="sk-SK" sz="2200" dirty="0">
                <a:latin typeface="Calibri" panose="020F0502020204030204" pitchFamily="34" charset="0"/>
              </a:rPr>
              <a:t> projektu je </a:t>
            </a:r>
            <a:r>
              <a:rPr lang="sk-SK" sz="2200" dirty="0" smtClean="0">
                <a:latin typeface="Calibri" panose="020F0502020204030204" pitchFamily="34" charset="0"/>
              </a:rPr>
              <a:t>nadhodnotený.</a:t>
            </a:r>
          </a:p>
          <a:p>
            <a:pPr algn="just">
              <a:buClr>
                <a:schemeClr val="accent2"/>
              </a:buClr>
              <a:buSzPct val="60000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Všeobecné definovanie cieľových skupín </a:t>
            </a:r>
            <a:r>
              <a:rPr lang="sk-SK" sz="2200" dirty="0" smtClean="0">
                <a:latin typeface="Calibri" panose="020F0502020204030204" pitchFamily="34" charset="0"/>
              </a:rPr>
              <a:t>(kvantifikácia CS).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Merateľné ukazovatele </a:t>
            </a:r>
            <a:r>
              <a:rPr lang="sk-SK" sz="2200" dirty="0">
                <a:latin typeface="Calibri" panose="020F0502020204030204" pitchFamily="34" charset="0"/>
              </a:rPr>
              <a:t>výstupov projektu </a:t>
            </a:r>
            <a:r>
              <a:rPr lang="sk-SK" sz="2200" b="1" dirty="0" smtClean="0">
                <a:latin typeface="Calibri" panose="020F0502020204030204" pitchFamily="34" charset="0"/>
              </a:rPr>
              <a:t>neboli </a:t>
            </a:r>
            <a:r>
              <a:rPr lang="sk-SK" sz="2200" b="1" dirty="0">
                <a:latin typeface="Calibri" panose="020F0502020204030204" pitchFamily="34" charset="0"/>
              </a:rPr>
              <a:t>vhodne nastavené </a:t>
            </a:r>
            <a:r>
              <a:rPr lang="sk-SK" sz="2200" dirty="0">
                <a:latin typeface="Calibri" panose="020F0502020204030204" pitchFamily="34" charset="0"/>
              </a:rPr>
              <a:t>(napr. vo vzťahu k plánovaným výdavkom, </a:t>
            </a:r>
            <a:r>
              <a:rPr lang="sk-SK" sz="2200" dirty="0" smtClean="0">
                <a:latin typeface="Calibri" panose="020F0502020204030204" pitchFamily="34" charset="0"/>
              </a:rPr>
              <a:t>neodrážali </a:t>
            </a:r>
            <a:r>
              <a:rPr lang="sk-SK" sz="2200" dirty="0">
                <a:latin typeface="Calibri" panose="020F0502020204030204" pitchFamily="34" charset="0"/>
              </a:rPr>
              <a:t>ciele projektu, ktoré sa majú </a:t>
            </a:r>
            <a:r>
              <a:rPr lang="sk-SK" sz="2200" dirty="0" smtClean="0">
                <a:latin typeface="Calibri" panose="020F0502020204030204" pitchFamily="34" charset="0"/>
              </a:rPr>
              <a:t>dosiahnuť, ich cieľová hodnota bola pod/</a:t>
            </a:r>
            <a:r>
              <a:rPr lang="sk-SK" sz="2200" dirty="0" err="1" smtClean="0">
                <a:latin typeface="Calibri" panose="020F0502020204030204" pitchFamily="34" charset="0"/>
              </a:rPr>
              <a:t>naddimenzovaná</a:t>
            </a:r>
            <a:r>
              <a:rPr lang="sk-SK" sz="2200" dirty="0" smtClean="0">
                <a:latin typeface="Calibri" panose="020F0502020204030204" pitchFamily="34" charset="0"/>
              </a:rPr>
              <a:t>).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>
                <a:latin typeface="Calibri" panose="020F0502020204030204" pitchFamily="34" charset="0"/>
              </a:rPr>
              <a:t>Administratívne kapacity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neboli </a:t>
            </a:r>
            <a:r>
              <a:rPr lang="sk-SK" sz="2200" dirty="0">
                <a:latin typeface="Calibri" panose="020F0502020204030204" pitchFamily="34" charset="0"/>
              </a:rPr>
              <a:t>dostatočne popísané, resp. </a:t>
            </a:r>
            <a:r>
              <a:rPr lang="sk-SK" sz="2200" dirty="0" smtClean="0">
                <a:latin typeface="Calibri" panose="020F0502020204030204" pitchFamily="34" charset="0"/>
              </a:rPr>
              <a:t>boli </a:t>
            </a:r>
            <a:r>
              <a:rPr lang="sk-SK" sz="2200" dirty="0">
                <a:latin typeface="Calibri" panose="020F0502020204030204" pitchFamily="34" charset="0"/>
              </a:rPr>
              <a:t>nevyhovujúce potrebám </a:t>
            </a:r>
            <a:r>
              <a:rPr lang="sk-SK" sz="2200" dirty="0" smtClean="0">
                <a:latin typeface="Calibri" panose="020F0502020204030204" pitchFamily="34" charset="0"/>
              </a:rPr>
              <a:t>projektu.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sk-SK" sz="2200" b="1" dirty="0" smtClean="0">
                <a:latin typeface="Calibri" panose="020F0502020204030204" pitchFamily="34" charset="0"/>
              </a:rPr>
              <a:t>Udržateľnosť </a:t>
            </a:r>
            <a:r>
              <a:rPr lang="sk-SK" sz="2200" b="1" dirty="0">
                <a:latin typeface="Calibri" panose="020F0502020204030204" pitchFamily="34" charset="0"/>
              </a:rPr>
              <a:t>výstupov a výsledkov </a:t>
            </a:r>
            <a:r>
              <a:rPr lang="sk-SK" sz="2200" dirty="0">
                <a:latin typeface="Calibri" panose="020F0502020204030204" pitchFamily="34" charset="0"/>
              </a:rPr>
              <a:t>projektu </a:t>
            </a:r>
            <a:r>
              <a:rPr lang="sk-SK" sz="2200" dirty="0" smtClean="0">
                <a:latin typeface="Calibri" panose="020F0502020204030204" pitchFamily="34" charset="0"/>
              </a:rPr>
              <a:t>nebola </a:t>
            </a:r>
            <a:r>
              <a:rPr lang="sk-SK" sz="2200" dirty="0">
                <a:latin typeface="Calibri" panose="020F0502020204030204" pitchFamily="34" charset="0"/>
              </a:rPr>
              <a:t>dostatočne popísaná</a:t>
            </a:r>
            <a:r>
              <a:rPr lang="sk-SK" sz="22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sk-SK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4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623392" y="4077072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sk-SK" sz="2000" dirty="0"/>
              <a:t/>
            </a:r>
            <a:br>
              <a:rPr lang="sk-SK" sz="2000" dirty="0"/>
            </a:br>
            <a:r>
              <a:rPr lang="sk-SK" sz="2700" i="1" dirty="0" smtClean="0">
                <a:solidFill>
                  <a:schemeClr val="tx1"/>
                </a:solidFill>
              </a:rPr>
              <a:t/>
            </a:r>
            <a:br>
              <a:rPr lang="sk-SK" sz="2700" i="1" dirty="0" smtClean="0">
                <a:solidFill>
                  <a:schemeClr val="tx1"/>
                </a:solidFill>
              </a:rPr>
            </a:br>
            <a:r>
              <a:rPr lang="sk-SK" sz="2700" dirty="0" smtClean="0">
                <a:solidFill>
                  <a:schemeClr val="tx1"/>
                </a:solidFill>
              </a:rPr>
              <a:t/>
            </a:r>
            <a:br>
              <a:rPr lang="sk-SK" sz="2700" dirty="0" smtClean="0">
                <a:solidFill>
                  <a:schemeClr val="tx1"/>
                </a:solidFill>
              </a:rPr>
            </a:br>
            <a:r>
              <a:rPr lang="sk-SK" sz="1800" b="1" dirty="0">
                <a:latin typeface="Calibri" panose="020F0502020204030204" pitchFamily="34" charset="0"/>
              </a:rPr>
              <a:t>Ministerstvo pôdohospodárstva a rozvoja vidieka SR </a:t>
            </a:r>
            <a:r>
              <a:rPr lang="sk-SK" sz="1800" dirty="0">
                <a:latin typeface="Calibri" panose="020F0502020204030204" pitchFamily="34" charset="0"/>
              </a:rPr>
              <a:t/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Sekcia programov cezhraničnej spolupráce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Odbor riadenia a implementácie programov cezhraničnej spolupráce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Oddelenie spoločných technických sekretariátov programov cezhraničnej spolupráce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Račianska 153/A 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P. O. Box 1</a:t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830 03  Bratislava 33 </a:t>
            </a:r>
            <a:r>
              <a:rPr lang="sk-SK" sz="1800" dirty="0" smtClean="0">
                <a:latin typeface="Calibri" panose="020F0502020204030204" pitchFamily="34" charset="0"/>
              </a:rPr>
              <a:t/>
            </a:r>
            <a:br>
              <a:rPr lang="sk-SK" sz="1800" dirty="0" smtClean="0">
                <a:latin typeface="Calibri" panose="020F0502020204030204" pitchFamily="34" charset="0"/>
              </a:rPr>
            </a:br>
            <a:r>
              <a:rPr lang="sk-SK" sz="1800" dirty="0" smtClean="0">
                <a:latin typeface="Calibri" panose="020F0502020204030204" pitchFamily="34" charset="0"/>
              </a:rPr>
              <a:t/>
            </a:r>
            <a:br>
              <a:rPr lang="sk-SK" sz="1800" dirty="0" smtClean="0">
                <a:latin typeface="Calibri" panose="020F0502020204030204" pitchFamily="34" charset="0"/>
              </a:rPr>
            </a:br>
            <a:r>
              <a:rPr lang="sk-SK" sz="1800" dirty="0" smtClean="0">
                <a:latin typeface="Calibri" panose="020F0502020204030204" pitchFamily="34" charset="0"/>
              </a:rPr>
              <a:t>Web </a:t>
            </a:r>
            <a:r>
              <a:rPr lang="sk-SK" sz="1800" dirty="0">
                <a:latin typeface="Calibri" panose="020F0502020204030204" pitchFamily="34" charset="0"/>
              </a:rPr>
              <a:t>stránka: </a:t>
            </a:r>
            <a:r>
              <a:rPr lang="sk-SK" sz="1800" b="1" dirty="0" err="1" smtClean="0">
                <a:latin typeface="Calibri" panose="020F0502020204030204" pitchFamily="34" charset="0"/>
              </a:rPr>
              <a:t>www.sk-cz.eu</a:t>
            </a:r>
            <a:r>
              <a:rPr lang="sk-SK" sz="1800" dirty="0">
                <a:latin typeface="Calibri" panose="020F0502020204030204" pitchFamily="34" charset="0"/>
              </a:rPr>
              <a:t/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latin typeface="Calibri" panose="020F0502020204030204" pitchFamily="34" charset="0"/>
              </a:rPr>
              <a:t>Informácie ohľadom žiadostí o NFP: </a:t>
            </a:r>
            <a:r>
              <a:rPr lang="sk-SK" sz="1800" b="1" dirty="0" err="1">
                <a:latin typeface="Calibri" panose="020F0502020204030204" pitchFamily="34" charset="0"/>
              </a:rPr>
              <a:t>infoservis@land.gov.sk</a:t>
            </a:r>
            <a:r>
              <a:rPr lang="sk-SK" sz="1800" dirty="0">
                <a:latin typeface="Calibri" panose="020F0502020204030204" pitchFamily="34" charset="0"/>
              </a:rPr>
              <a:t/>
            </a:r>
            <a:br>
              <a:rPr lang="sk-SK" sz="1800" dirty="0">
                <a:latin typeface="Calibri" panose="020F0502020204030204" pitchFamily="34" charset="0"/>
              </a:rPr>
            </a:br>
            <a:r>
              <a:rPr lang="sk-SK" sz="1800" dirty="0">
                <a:hlinkClick r:id="rId2"/>
              </a:rPr>
              <a:t/>
            </a:r>
            <a:br>
              <a:rPr lang="sk-SK" sz="1800" dirty="0">
                <a:hlinkClick r:id="rId2"/>
              </a:rPr>
            </a:br>
            <a:r>
              <a:rPr lang="sk-SK" sz="2000" dirty="0">
                <a:solidFill>
                  <a:schemeClr val="tx1"/>
                </a:solidFill>
              </a:rPr>
              <a:t/>
            </a:r>
            <a:br>
              <a:rPr lang="sk-SK" sz="2000" dirty="0">
                <a:solidFill>
                  <a:schemeClr val="tx1"/>
                </a:solidFill>
              </a:rPr>
            </a:br>
            <a:endParaRPr lang="sk-SK" sz="2000" dirty="0">
              <a:solidFill>
                <a:schemeClr val="tx1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294796" y="2182121"/>
            <a:ext cx="41774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6000" b="1" dirty="0" smtClean="0">
                <a:latin typeface="Calibri" panose="020F0502020204030204" pitchFamily="34" charset="0"/>
              </a:rPr>
              <a:t>Ďakujeme</a:t>
            </a:r>
            <a:endParaRPr lang="sk-SK" sz="6000" b="1" dirty="0">
              <a:latin typeface="Calibri" panose="020F0502020204030204" pitchFamily="34" charset="0"/>
            </a:endParaRPr>
          </a:p>
        </p:txBody>
      </p:sp>
      <p:sp>
        <p:nvSpPr>
          <p:cNvPr id="12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>
              <a:solidFill>
                <a:srgbClr val="775F55"/>
              </a:solidFill>
            </a:endParaRPr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852732" y="1916832"/>
            <a:ext cx="10871200" cy="4495800"/>
          </a:xfrm>
        </p:spPr>
        <p:txBody>
          <a:bodyPr>
            <a:normAutofit/>
          </a:bodyPr>
          <a:lstStyle/>
          <a:p>
            <a:pPr marL="800100" lvl="1" indent="-342900" algn="just">
              <a:buFont typeface="+mj-lt"/>
              <a:buAutoNum type="arabicPeriod"/>
            </a:pPr>
            <a:endParaRPr lang="sk-SK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>
                <a:latin typeface="Calibri" panose="020F0502020204030204" pitchFamily="34" charset="0"/>
              </a:rPr>
              <a:t>Chyby pri predkladaní žiadostí o </a:t>
            </a:r>
            <a:r>
              <a:rPr lang="sk-SK" sz="2400" dirty="0" smtClean="0">
                <a:latin typeface="Calibri" panose="020F0502020204030204" pitchFamily="34" charset="0"/>
              </a:rPr>
              <a:t>NFP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>
                <a:latin typeface="Calibri" panose="020F0502020204030204" pitchFamily="34" charset="0"/>
              </a:rPr>
              <a:t>Nedostatky, pre ktoré žiadosť nepostúpila do ďalšieho hodnotenia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 smtClean="0">
                <a:latin typeface="Calibri" panose="020F0502020204030204" pitchFamily="34" charset="0"/>
              </a:rPr>
              <a:t>Nedostatky zistené pri </a:t>
            </a:r>
            <a:r>
              <a:rPr lang="sk-SK" sz="2400" dirty="0">
                <a:latin typeface="Calibri" panose="020F0502020204030204" pitchFamily="34" charset="0"/>
              </a:rPr>
              <a:t>administratívnej kontrole žiadostí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>
                <a:latin typeface="Calibri" panose="020F0502020204030204" pitchFamily="34" charset="0"/>
              </a:rPr>
              <a:t>Nedostatky zistené pri odbornom </a:t>
            </a:r>
            <a:r>
              <a:rPr lang="sk-SK" sz="2400" dirty="0" smtClean="0">
                <a:latin typeface="Calibri" panose="020F0502020204030204" pitchFamily="34" charset="0"/>
              </a:rPr>
              <a:t>hodnotení</a:t>
            </a:r>
          </a:p>
          <a:p>
            <a:pPr marL="457200" lvl="1" indent="-45720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80000"/>
              <a:buFont typeface="+mj-lt"/>
              <a:buAutoNum type="arabicPeriod"/>
            </a:pPr>
            <a:r>
              <a:rPr lang="sk-SK" sz="2400" dirty="0" smtClean="0">
                <a:latin typeface="Calibri" panose="020F0502020204030204" pitchFamily="34" charset="0"/>
              </a:rPr>
              <a:t>Odporúčania na predloženie kvalitnej žiadosti</a:t>
            </a:r>
            <a:endParaRPr lang="sk-SK" sz="2400" dirty="0">
              <a:latin typeface="Calibri" panose="020F0502020204030204" pitchFamily="34" charset="0"/>
            </a:endParaRPr>
          </a:p>
          <a:p>
            <a:pPr marL="0" lvl="1" inden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sk-SK" sz="2400" dirty="0" smtClean="0"/>
          </a:p>
          <a:p>
            <a:pPr marL="0" lvl="1" indent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sk-SK" sz="2000" dirty="0"/>
          </a:p>
        </p:txBody>
      </p:sp>
      <p:sp>
        <p:nvSpPr>
          <p:cNvPr id="7" name="Obdĺžnik 6"/>
          <p:cNvSpPr/>
          <p:nvPr/>
        </p:nvSpPr>
        <p:spPr>
          <a:xfrm>
            <a:off x="9395711" y="740962"/>
            <a:ext cx="246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sz="2400" b="1" i="1" smtClean="0"/>
              <a:t>Predstavíme si:</a:t>
            </a:r>
            <a:endParaRPr lang="sk-SK" sz="2400" b="1" i="1" dirty="0"/>
          </a:p>
        </p:txBody>
      </p:sp>
      <p:sp>
        <p:nvSpPr>
          <p:cNvPr id="11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8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7408" y="1916832"/>
            <a:ext cx="107067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altLang="sk-SK" sz="25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ODPORÚČANIA: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Obal </a:t>
            </a:r>
            <a:r>
              <a:rPr lang="sk-SK" altLang="sk-SK" sz="2500" b="1" dirty="0">
                <a:solidFill>
                  <a:schemeClr val="dk1"/>
                </a:solidFill>
                <a:latin typeface="Calibri" panose="020F0502020204030204" pitchFamily="34" charset="0"/>
              </a:rPr>
              <a:t>žiadosti o NFP </a:t>
            </a:r>
            <a:r>
              <a:rPr lang="sk-SK" altLang="sk-SK" sz="2500" dirty="0">
                <a:solidFill>
                  <a:schemeClr val="dk1"/>
                </a:solidFill>
                <a:latin typeface="Calibri" panose="020F0502020204030204" pitchFamily="34" charset="0"/>
              </a:rPr>
              <a:t>neobsahoval povinné </a:t>
            </a:r>
            <a:r>
              <a:rPr lang="sk-SK" altLang="sk-SK" sz="2500" dirty="0" smtClean="0">
                <a:latin typeface="Calibri" panose="020F0502020204030204" pitchFamily="34" charset="0"/>
              </a:rPr>
              <a:t>náležitosti  (</a:t>
            </a:r>
            <a:r>
              <a:rPr lang="sk-SK" sz="2500" dirty="0" smtClean="0">
                <a:latin typeface="Calibri" panose="020F0502020204030204" pitchFamily="34" charset="0"/>
              </a:rPr>
              <a:t>názov a adresa žiadateľa (VP), názov a adresa vyhlasovateľa výzvy (RO/STS, resp. </a:t>
            </a:r>
            <a:r>
              <a:rPr lang="sk-SK" sz="2500" dirty="0" err="1" smtClean="0">
                <a:latin typeface="Calibri" panose="020F0502020204030204" pitchFamily="34" charset="0"/>
              </a:rPr>
              <a:t>Infobod</a:t>
            </a:r>
            <a:r>
              <a:rPr lang="sk-SK" sz="2500" dirty="0" smtClean="0">
                <a:latin typeface="Calibri" panose="020F0502020204030204" pitchFamily="34" charset="0"/>
              </a:rPr>
              <a:t>), názov programu, kód výzvy, názov projektu, nápis „Žiadosť o NFP“, nápis „neotvárať“</a:t>
            </a:r>
            <a:r>
              <a:rPr lang="sk-SK" altLang="sk-SK" sz="2500" dirty="0" smtClean="0">
                <a:latin typeface="Calibri" panose="020F0502020204030204" pitchFamily="34" charset="0"/>
              </a:rPr>
              <a:t>);</a:t>
            </a:r>
            <a:endParaRPr lang="sk-SK" altLang="sk-SK" sz="25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>
                <a:latin typeface="Calibri" panose="020F0502020204030204" pitchFamily="34" charset="0"/>
              </a:rPr>
              <a:t>Žiadosť nebola </a:t>
            </a:r>
            <a:r>
              <a:rPr lang="sk-SK" altLang="sk-SK" sz="2500" b="1" dirty="0">
                <a:latin typeface="Calibri" panose="020F0502020204030204" pitchFamily="34" charset="0"/>
              </a:rPr>
              <a:t>zviazaná v pevnej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väzbe; </a:t>
            </a:r>
            <a:endParaRPr lang="sk-SK" altLang="sk-SK" sz="25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altLang="sk-SK" sz="2500" b="1" dirty="0" smtClean="0">
                <a:latin typeface="Calibri" panose="020F0502020204030204" pitchFamily="34" charset="0"/>
              </a:rPr>
              <a:t>POVINNÉ NÁLEŽITOSTI</a:t>
            </a:r>
            <a:endParaRPr lang="sk-SK" altLang="sk-SK" sz="25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 smtClean="0">
                <a:latin typeface="Calibri" panose="020F0502020204030204" pitchFamily="34" charset="0"/>
              </a:rPr>
              <a:t>Žiadosť </a:t>
            </a:r>
            <a:r>
              <a:rPr lang="sk-SK" altLang="sk-SK" sz="2500" dirty="0">
                <a:latin typeface="Calibri" panose="020F0502020204030204" pitchFamily="34" charset="0"/>
              </a:rPr>
              <a:t>o </a:t>
            </a:r>
            <a:r>
              <a:rPr lang="sk-SK" altLang="sk-SK" sz="2500" dirty="0" smtClean="0">
                <a:latin typeface="Calibri" panose="020F0502020204030204" pitchFamily="34" charset="0"/>
              </a:rPr>
              <a:t>NFP nebola predložená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 písomnej</a:t>
            </a:r>
            <a:r>
              <a:rPr lang="sk-SK" altLang="sk-SK" sz="2500" b="1" dirty="0">
                <a:latin typeface="Calibri" panose="020F0502020204030204" pitchFamily="34" charset="0"/>
              </a:rPr>
              <a:t> 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(tlačenej) podobe</a:t>
            </a:r>
            <a:r>
              <a:rPr lang="sk-SK" altLang="sk-SK" sz="2500" dirty="0" smtClean="0">
                <a:latin typeface="Calibri" panose="020F0502020204030204" pitchFamily="34" charset="0"/>
              </a:rPr>
              <a:t> </a:t>
            </a:r>
            <a:r>
              <a:rPr lang="sk-SK" altLang="sk-SK" sz="2500" dirty="0">
                <a:latin typeface="Calibri" panose="020F0502020204030204" pitchFamily="34" charset="0"/>
              </a:rPr>
              <a:t>v jednom origináli a v dvoch </a:t>
            </a:r>
            <a:r>
              <a:rPr lang="sk-SK" altLang="sk-SK" sz="2500" dirty="0" smtClean="0">
                <a:latin typeface="Calibri" panose="020F0502020204030204" pitchFamily="34" charset="0"/>
              </a:rPr>
              <a:t>kópiách;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>
                <a:latin typeface="Calibri" panose="020F0502020204030204" pitchFamily="34" charset="0"/>
              </a:rPr>
              <a:t>Žiadateľ nezaslal doplnenú </a:t>
            </a:r>
            <a:r>
              <a:rPr lang="sk-SK" altLang="sk-SK" sz="2500" dirty="0" err="1">
                <a:latin typeface="Calibri" panose="020F0502020204030204" pitchFamily="34" charset="0"/>
              </a:rPr>
              <a:t>ŽoNFP</a:t>
            </a:r>
            <a:r>
              <a:rPr lang="sk-SK" altLang="sk-SK" sz="2500" dirty="0">
                <a:latin typeface="Calibri" panose="020F0502020204030204" pitchFamily="34" charset="0"/>
              </a:rPr>
              <a:t> vytlačenú a podpísanú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 tlačenej podobe</a:t>
            </a:r>
            <a:r>
              <a:rPr lang="sk-SK" altLang="sk-SK" sz="2500" dirty="0">
                <a:latin typeface="Calibri" panose="020F0502020204030204" pitchFamily="34" charset="0"/>
              </a:rPr>
              <a:t> v jednom origináli a v dvoch kópiách; </a:t>
            </a:r>
            <a:endParaRPr lang="sk-SK" altLang="sk-SK" sz="25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altLang="sk-SK" sz="2500" b="1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sk-SK" altLang="sk-SK" sz="2500" dirty="0" smtClean="0">
              <a:latin typeface="Calibri" panose="020F0502020204030204" pitchFamily="34" charset="0"/>
            </a:endParaRPr>
          </a:p>
          <a:p>
            <a:endParaRPr lang="sk-SK" sz="800" dirty="0"/>
          </a:p>
        </p:txBody>
      </p:sp>
      <p:sp>
        <p:nvSpPr>
          <p:cNvPr id="7" name="Obdĺžnik 6"/>
          <p:cNvSpPr/>
          <p:nvPr/>
        </p:nvSpPr>
        <p:spPr>
          <a:xfrm>
            <a:off x="6248267" y="404664"/>
            <a:ext cx="57441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>
              <a:buSzPct val="90000"/>
              <a:buAutoNum type="arabicPeriod"/>
            </a:pPr>
            <a:r>
              <a:rPr lang="sk-SK" sz="2400" b="1" dirty="0" smtClean="0">
                <a:latin typeface="Calibri" panose="020F0502020204030204" pitchFamily="34" charset="0"/>
              </a:rPr>
              <a:t>Chyby </a:t>
            </a:r>
            <a:r>
              <a:rPr lang="sk-SK" sz="2400" b="1" dirty="0">
                <a:latin typeface="Calibri" panose="020F0502020204030204" pitchFamily="34" charset="0"/>
              </a:rPr>
              <a:t>pri predkladaní žiadostí o NFP – </a:t>
            </a:r>
          </a:p>
          <a:p>
            <a:pPr algn="r"/>
            <a:r>
              <a:rPr lang="sk-SK" sz="2400" b="1" i="1" dirty="0">
                <a:latin typeface="Calibri" panose="020F0502020204030204" pitchFamily="34" charset="0"/>
              </a:rPr>
              <a:t>Zastavenie konania o žiadosti o NFP</a:t>
            </a: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0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obsahu 1"/>
          <p:cNvSpPr>
            <a:spLocks noGrp="1"/>
          </p:cNvSpPr>
          <p:nvPr>
            <p:ph sz="quarter" idx="1"/>
          </p:nvPr>
        </p:nvSpPr>
        <p:spPr>
          <a:xfrm>
            <a:off x="767218" y="2204864"/>
            <a:ext cx="1070676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>
                <a:latin typeface="Calibri" panose="020F0502020204030204" pitchFamily="34" charset="0"/>
              </a:rPr>
              <a:t>Žiadosť o </a:t>
            </a:r>
            <a:r>
              <a:rPr lang="sk-SK" altLang="sk-SK" sz="2500" dirty="0" smtClean="0">
                <a:latin typeface="Calibri" panose="020F0502020204030204" pitchFamily="34" charset="0"/>
              </a:rPr>
              <a:t>NFP nebola </a:t>
            </a:r>
            <a:r>
              <a:rPr lang="sk-SK" altLang="sk-SK" sz="2500" b="1" dirty="0">
                <a:latin typeface="Calibri" panose="020F0502020204030204" pitchFamily="34" charset="0"/>
              </a:rPr>
              <a:t>podpísaná štatutárnym zástupcom </a:t>
            </a:r>
            <a:r>
              <a:rPr lang="sk-SK" altLang="sk-SK" sz="2500" b="1" dirty="0" smtClean="0">
                <a:latin typeface="Calibri" panose="020F0502020204030204" pitchFamily="34" charset="0"/>
              </a:rPr>
              <a:t>vedúceho partnera ani osobou splnomocnenou </a:t>
            </a:r>
            <a:r>
              <a:rPr lang="sk-SK" altLang="sk-SK" sz="2500" dirty="0" smtClean="0">
                <a:latin typeface="Calibri" panose="020F0502020204030204" pitchFamily="34" charset="0"/>
              </a:rPr>
              <a:t>konať v mene štatutárneho zástupcu partnera</a:t>
            </a:r>
          </a:p>
          <a:p>
            <a:pPr marL="0" indent="0">
              <a:buNone/>
            </a:pPr>
            <a:r>
              <a:rPr lang="sk-SK" altLang="sk-SK" sz="2500" dirty="0" smtClean="0">
                <a:latin typeface="Calibri" panose="020F0502020204030204" pitchFamily="34" charset="0"/>
              </a:rPr>
              <a:t>------------------------------------------------------------------------------------------------------------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dirty="0" smtClean="0">
                <a:latin typeface="Calibri" panose="020F0502020204030204" pitchFamily="34" charset="0"/>
              </a:rPr>
              <a:t>Žiadosť </a:t>
            </a:r>
            <a:r>
              <a:rPr lang="sk-SK" altLang="sk-SK" sz="2500" dirty="0">
                <a:latin typeface="Calibri" panose="020F0502020204030204" pitchFamily="34" charset="0"/>
              </a:rPr>
              <a:t>o NFP nebola vyplnená </a:t>
            </a:r>
            <a:r>
              <a:rPr lang="sk-SK" altLang="sk-SK" sz="2500" b="1" dirty="0">
                <a:latin typeface="Calibri" panose="020F0502020204030204" pitchFamily="34" charset="0"/>
              </a:rPr>
              <a:t>kompletne</a:t>
            </a:r>
            <a:r>
              <a:rPr lang="sk-SK" altLang="sk-SK" sz="2500" dirty="0">
                <a:latin typeface="Calibri" panose="020F0502020204030204" pitchFamily="34" charset="0"/>
              </a:rPr>
              <a:t>, presne, jednoznačne a zrozumiteľne</a:t>
            </a:r>
            <a:r>
              <a:rPr lang="sk-SK" altLang="sk-SK" sz="2500" dirty="0" smtClean="0">
                <a:latin typeface="Calibri" panose="020F05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altLang="sk-SK" sz="2500" b="1" dirty="0">
                <a:latin typeface="Calibri" panose="020F0502020204030204" pitchFamily="34" charset="0"/>
              </a:rPr>
              <a:t>Prílohy</a:t>
            </a:r>
            <a:r>
              <a:rPr lang="sk-SK" altLang="sk-SK" sz="2500" dirty="0">
                <a:latin typeface="Calibri" panose="020F0502020204030204" pitchFamily="34" charset="0"/>
              </a:rPr>
              <a:t> k Žiadosti o NFP neboli </a:t>
            </a:r>
            <a:r>
              <a:rPr lang="sk-SK" altLang="sk-SK" sz="2500" b="1" dirty="0">
                <a:latin typeface="Calibri" panose="020F0502020204030204" pitchFamily="34" charset="0"/>
              </a:rPr>
              <a:t>platné, aktuálne, očíslované resp. </a:t>
            </a:r>
            <a:r>
              <a:rPr lang="sk-SK" altLang="sk-SK" sz="2500" b="1" u="sng" dirty="0">
                <a:latin typeface="Calibri" panose="020F0502020204030204" pitchFamily="34" charset="0"/>
              </a:rPr>
              <a:t>zoradené</a:t>
            </a:r>
            <a:r>
              <a:rPr lang="sk-SK" altLang="sk-SK" sz="2500" u="sng" dirty="0">
                <a:latin typeface="Calibri" panose="020F0502020204030204" pitchFamily="34" charset="0"/>
              </a:rPr>
              <a:t> </a:t>
            </a:r>
            <a:r>
              <a:rPr lang="sk-SK" altLang="sk-SK" sz="2500" dirty="0">
                <a:latin typeface="Calibri" panose="020F0502020204030204" pitchFamily="34" charset="0"/>
              </a:rPr>
              <a:t>podľa predpísaného zoznamu</a:t>
            </a:r>
            <a:r>
              <a:rPr lang="sk-SK" altLang="sk-SK" sz="2500" dirty="0" smtClean="0">
                <a:latin typeface="Calibri" panose="020F0502020204030204" pitchFamily="34" charset="0"/>
              </a:rPr>
              <a:t>;</a:t>
            </a:r>
            <a:endParaRPr lang="sk-SK" altLang="sk-SK" sz="25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altLang="sk-SK" sz="1700" dirty="0">
              <a:solidFill>
                <a:schemeClr val="dk1"/>
              </a:solidFill>
            </a:endParaRPr>
          </a:p>
          <a:p>
            <a:endParaRPr lang="sk-SK" sz="800" dirty="0"/>
          </a:p>
        </p:txBody>
      </p:sp>
      <p:sp>
        <p:nvSpPr>
          <p:cNvPr id="7" name="Obdĺžnik 6"/>
          <p:cNvSpPr/>
          <p:nvPr/>
        </p:nvSpPr>
        <p:spPr>
          <a:xfrm>
            <a:off x="4738810" y="401463"/>
            <a:ext cx="7272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SzPct val="90000"/>
              <a:buAutoNum type="arabicPeriod"/>
            </a:pPr>
            <a:r>
              <a:rPr lang="sk-SK" sz="2400" b="1" dirty="0" smtClean="0">
                <a:latin typeface="Calibri" panose="020F0502020204030204" pitchFamily="34" charset="0"/>
              </a:rPr>
              <a:t>Chyby pri predkladaní žiadostí o NFP – </a:t>
            </a:r>
          </a:p>
          <a:p>
            <a:pPr algn="r"/>
            <a:r>
              <a:rPr lang="sk-SK" sz="2400" b="1" i="1" dirty="0" smtClean="0">
                <a:latin typeface="Calibri" panose="020F0502020204030204" pitchFamily="34" charset="0"/>
              </a:rPr>
              <a:t>Zastavenie konania o žiadosti o NFP</a:t>
            </a:r>
            <a:endParaRPr lang="sk-SK" sz="2400" b="1" i="1" dirty="0">
              <a:latin typeface="Calibri" panose="020F0502020204030204" pitchFamily="34" charset="0"/>
            </a:endParaRPr>
          </a:p>
        </p:txBody>
      </p:sp>
      <p:pic>
        <p:nvPicPr>
          <p:cNvPr id="9" name="Obrázok 8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2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3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6528048" y="476672"/>
            <a:ext cx="5259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2. Nedostatky, pre ktoré žiadosť </a:t>
            </a: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nepostúpila do </a:t>
            </a:r>
            <a:r>
              <a:rPr lang="sk-SK" sz="2400" b="1" dirty="0">
                <a:latin typeface="Calibri" panose="020F0502020204030204" pitchFamily="34" charset="0"/>
              </a:rPr>
              <a:t>ďalšieho</a:t>
            </a:r>
            <a:r>
              <a:rPr lang="sk-SK" sz="2400" b="1" dirty="0" smtClean="0">
                <a:latin typeface="Calibri" panose="020F0502020204030204" pitchFamily="34" charset="0"/>
              </a:rPr>
              <a:t> hodnotenia </a:t>
            </a:r>
            <a:endParaRPr lang="sk-SK" sz="2400" b="1" dirty="0">
              <a:latin typeface="Calibri" panose="020F0502020204030204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67408" y="1997839"/>
            <a:ext cx="110197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i="1" dirty="0" smtClean="0">
                <a:latin typeface="Calibri" panose="020F0502020204030204" pitchFamily="34" charset="0"/>
              </a:rPr>
              <a:t>Neoprávnenosť: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žiadateľa/partnera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aktivít</a:t>
            </a:r>
            <a:endParaRPr lang="sk-SK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cieľových skupín</a:t>
            </a:r>
            <a:endParaRPr lang="sk-SK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výdavkov</a:t>
            </a:r>
          </a:p>
          <a:p>
            <a:endParaRPr lang="sk-SK" sz="2400" dirty="0">
              <a:latin typeface="Calibri" panose="020F0502020204030204" pitchFamily="34" charset="0"/>
            </a:endParaRPr>
          </a:p>
          <a:p>
            <a:r>
              <a:rPr lang="sk-SK" sz="2400" b="1" i="1" dirty="0" smtClean="0">
                <a:latin typeface="Calibri" panose="020F0502020204030204" pitchFamily="34" charset="0"/>
              </a:rPr>
              <a:t>Žiadateľ nezaslal doplnenie žiadosti </a:t>
            </a:r>
            <a:r>
              <a:rPr lang="sk-SK" sz="2400" b="1" i="1" dirty="0">
                <a:latin typeface="Calibri" panose="020F0502020204030204" pitchFamily="34" charset="0"/>
              </a:rPr>
              <a:t>o NFP na základe zaslanej Výzvy:</a:t>
            </a:r>
            <a:endParaRPr lang="sk-SK" sz="2400" b="1" i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smtClean="0">
                <a:latin typeface="Calibri" panose="020F0502020204030204" pitchFamily="34" charset="0"/>
              </a:rPr>
              <a:t>vôbec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latin typeface="Calibri" panose="020F0502020204030204" pitchFamily="34" charset="0"/>
              </a:rPr>
              <a:t>v</a:t>
            </a:r>
            <a:r>
              <a:rPr lang="sk-SK" sz="2400" dirty="0" smtClean="0">
                <a:latin typeface="Calibri" panose="020F0502020204030204" pitchFamily="34" charset="0"/>
              </a:rPr>
              <a:t>čas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latin typeface="Calibri" panose="020F0502020204030204" pitchFamily="34" charset="0"/>
              </a:rPr>
              <a:t>v</a:t>
            </a:r>
            <a:r>
              <a:rPr lang="sk-SK" sz="2400" dirty="0" smtClean="0">
                <a:latin typeface="Calibri" panose="020F0502020204030204" pitchFamily="34" charset="0"/>
              </a:rPr>
              <a:t> požadovanom rozsahu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>
              <a:latin typeface="Calibri" panose="020F0502020204030204" pitchFamily="34" charset="0"/>
            </a:endParaRPr>
          </a:p>
          <a:p>
            <a:r>
              <a:rPr lang="sk-SK" sz="2400" b="1" i="1" dirty="0" smtClean="0">
                <a:latin typeface="Calibri" panose="020F0502020204030204" pitchFamily="34" charset="0"/>
              </a:rPr>
              <a:t>Bola identifikovaná štátna pomoc</a:t>
            </a:r>
            <a:r>
              <a:rPr lang="sk-SK" sz="2400" i="1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sk-SK" dirty="0"/>
          </a:p>
        </p:txBody>
      </p:sp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7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84849" y="2164733"/>
            <a:ext cx="113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FORMULÁR </a:t>
            </a:r>
            <a:r>
              <a:rPr lang="sk-SK" sz="2800" b="1" dirty="0" err="1" smtClean="0"/>
              <a:t>ŽoNFP</a:t>
            </a:r>
            <a:r>
              <a:rPr lang="sk-SK" sz="2800" b="1" dirty="0" smtClean="0"/>
              <a:t> </a:t>
            </a:r>
            <a:endParaRPr lang="sk-SK" sz="28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88653" y="2760738"/>
            <a:ext cx="11477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1. Identifikácia žiadateľa </a:t>
            </a:r>
            <a:r>
              <a:rPr lang="sk-SK" dirty="0" smtClean="0"/>
              <a:t>&amp; </a:t>
            </a:r>
            <a:r>
              <a:rPr lang="sk-SK" b="1" dirty="0" smtClean="0"/>
              <a:t>2. Identifikácia ostatných partnerov projektu </a:t>
            </a:r>
            <a:r>
              <a:rPr lang="sk-SK" dirty="0" smtClean="0"/>
              <a:t>– nezaevidovaný „Štatutárny </a:t>
            </a:r>
            <a:r>
              <a:rPr lang="sk-SK" dirty="0"/>
              <a:t>orgán“</a:t>
            </a:r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dirty="0" smtClean="0"/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6.A </a:t>
            </a:r>
            <a:r>
              <a:rPr lang="sk-SK" b="1" dirty="0"/>
              <a:t>Miesto realizácie </a:t>
            </a:r>
            <a:r>
              <a:rPr lang="sk-SK" b="1" dirty="0" smtClean="0"/>
              <a:t>projektu/6.B Miesto realizácie projektu </a:t>
            </a:r>
            <a:r>
              <a:rPr lang="sk-SK" b="1" dirty="0" err="1" smtClean="0"/>
              <a:t>mopú</a:t>
            </a:r>
            <a:r>
              <a:rPr lang="sk-SK" dirty="0" smtClean="0"/>
              <a:t> - do </a:t>
            </a:r>
            <a:r>
              <a:rPr lang="sk-SK" dirty="0"/>
              <a:t>poznámky k miestu realizácie projektu treba v relevantných prípadoch uviesť bližšiu špecifikáciu miest realizácie </a:t>
            </a:r>
            <a:r>
              <a:rPr lang="sk-SK" dirty="0" smtClean="0"/>
              <a:t>(investičné projekty: napr</a:t>
            </a:r>
            <a:r>
              <a:rPr lang="sk-SK" dirty="0"/>
              <a:t>. parcelné čísla, čísla </a:t>
            </a:r>
            <a:r>
              <a:rPr lang="sk-SK" dirty="0" smtClean="0"/>
              <a:t>LV)</a:t>
            </a:r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endParaRPr lang="sk-SK" dirty="0" smtClean="0"/>
          </a:p>
          <a:p>
            <a:pPr marL="285750" lvl="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10.1 </a:t>
            </a:r>
            <a:r>
              <a:rPr lang="sk-SK" b="1" dirty="0"/>
              <a:t>Aktivity partnerov v projekte a očakávané merateľné ukazovatele </a:t>
            </a:r>
            <a:r>
              <a:rPr lang="sk-SK" dirty="0"/>
              <a:t>musí byť v súlade s </a:t>
            </a:r>
            <a:r>
              <a:rPr lang="sk-SK" b="1" dirty="0"/>
              <a:t>kartou č. 3 Aktivity partnerov v projekte a očakávané merateľné ukazovatele</a:t>
            </a:r>
            <a:r>
              <a:rPr lang="sk-SK" dirty="0"/>
              <a:t> Prílohy č. 1 Opis projektu</a:t>
            </a:r>
          </a:p>
          <a:p>
            <a:pPr marL="285750" indent="-285750">
              <a:buClr>
                <a:schemeClr val="accent2"/>
              </a:buClr>
              <a:buFont typeface="Wingdings" charset="2"/>
              <a:buChar char="q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00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9120336" y="5824596"/>
            <a:ext cx="2908764" cy="936878"/>
          </a:xfrm>
          <a:blipFill>
            <a:blip r:embed="rId2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4902030" y="459858"/>
            <a:ext cx="696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3. Nedostatky </a:t>
            </a:r>
            <a:r>
              <a:rPr lang="sk-SK" sz="2400" b="1" dirty="0">
                <a:latin typeface="Calibri" panose="020F0502020204030204" pitchFamily="34" charset="0"/>
              </a:rPr>
              <a:t>zistené pri </a:t>
            </a:r>
            <a:endParaRPr lang="sk-SK" sz="2400" b="1" dirty="0" smtClean="0">
              <a:latin typeface="Calibri" panose="020F0502020204030204" pitchFamily="34" charset="0"/>
            </a:endParaRPr>
          </a:p>
          <a:p>
            <a:pPr algn="r"/>
            <a:r>
              <a:rPr lang="sk-SK" sz="2400" b="1" dirty="0" smtClean="0">
                <a:latin typeface="Calibri" panose="020F0502020204030204" pitchFamily="34" charset="0"/>
              </a:rPr>
              <a:t>administratívnej </a:t>
            </a:r>
            <a:r>
              <a:rPr lang="sk-SK" sz="2400" b="1" dirty="0">
                <a:latin typeface="Calibri" panose="020F0502020204030204" pitchFamily="34" charset="0"/>
              </a:rPr>
              <a:t>kontrole žiadostí</a:t>
            </a:r>
          </a:p>
        </p:txBody>
      </p:sp>
      <p:sp>
        <p:nvSpPr>
          <p:cNvPr id="4" name="Obdĺžnik 3"/>
          <p:cNvSpPr/>
          <p:nvPr/>
        </p:nvSpPr>
        <p:spPr>
          <a:xfrm>
            <a:off x="767408" y="172084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endParaRPr lang="sk-SK" altLang="sk-SK" dirty="0" smtClean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7754813" y="1844824"/>
            <a:ext cx="4011084" cy="206032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767408" y="22043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84849" y="1690663"/>
            <a:ext cx="113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/>
              <a:t>FORMULÁR </a:t>
            </a:r>
            <a:r>
              <a:rPr lang="sk-SK" sz="2800" b="1" dirty="0" err="1"/>
              <a:t>ŽoNFP</a:t>
            </a:r>
            <a:r>
              <a:rPr lang="sk-SK" sz="2800" b="1" dirty="0"/>
              <a:t> 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07228" y="2213883"/>
            <a:ext cx="11477716" cy="34163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endParaRPr lang="sk-SK" dirty="0"/>
          </a:p>
          <a:p>
            <a:pPr marL="285750" indent="-285750" algn="just"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lang="sk-SK" b="1" dirty="0" smtClean="0"/>
              <a:t>9.1 </a:t>
            </a:r>
            <a:r>
              <a:rPr lang="sk-SK" b="1" dirty="0"/>
              <a:t>Aktivity projektu realizované v oprávnenom programovom </a:t>
            </a:r>
            <a:r>
              <a:rPr lang="sk-SK" b="1" dirty="0" smtClean="0"/>
              <a:t>území/9.2 Aktivity projektu realizované </a:t>
            </a:r>
            <a:r>
              <a:rPr lang="sk-SK" b="1" dirty="0" err="1" smtClean="0"/>
              <a:t>mopú</a:t>
            </a:r>
            <a:r>
              <a:rPr lang="sk-SK" dirty="0" smtClean="0"/>
              <a:t> </a:t>
            </a:r>
            <a:r>
              <a:rPr lang="sk-SK" dirty="0"/>
              <a:t>-  používateľ vyberie IBA aktivitu „Realizácia aktivít projektu</a:t>
            </a:r>
            <a:r>
              <a:rPr lang="sk-SK" dirty="0" smtClean="0"/>
              <a:t>“ resp. „Realizácia aktivít projektu mimo oprávneného územia“ </a:t>
            </a:r>
            <a:r>
              <a:rPr lang="sk-SK" dirty="0"/>
              <a:t>(ostatné aktivity, ktoré sa zobrazia sú irelevantné). Za každého partnera treba vytvoriť iba jednu aktivitu projektu, t. j. IBA „Realizáciu aktivít projektu</a:t>
            </a:r>
            <a:r>
              <a:rPr lang="sk-SK" dirty="0" smtClean="0"/>
              <a:t>“ resp</a:t>
            </a:r>
            <a:r>
              <a:rPr lang="sk-SK" dirty="0"/>
              <a:t>. „Realizácia aktivít projektu mimo oprávneného územia“. Partneri projektu si nepridávajú žiadne iné aktivity okrem vyššie uvedenej. Žiadateľ postupuje podľa „Pokynov k vyplneniu formuláru žiadosti o NFP vo verejnej časti ITMS2014+“, ktoré sú dostupné na nasledovnom odkaze: </a:t>
            </a:r>
            <a:r>
              <a:rPr lang="sk-SK" u="sng" dirty="0" err="1">
                <a:solidFill>
                  <a:srgbClr val="FF0000"/>
                </a:solidFill>
              </a:rPr>
              <a:t>https</a:t>
            </a:r>
            <a:r>
              <a:rPr lang="sk-SK" u="sng" dirty="0">
                <a:solidFill>
                  <a:srgbClr val="FF0000"/>
                </a:solidFill>
              </a:rPr>
              <a:t>://</a:t>
            </a:r>
            <a:r>
              <a:rPr lang="sk-SK" u="sng" dirty="0" err="1">
                <a:solidFill>
                  <a:srgbClr val="FF0000"/>
                </a:solidFill>
              </a:rPr>
              <a:t>www.sk-cz.eu</a:t>
            </a:r>
            <a:r>
              <a:rPr lang="sk-SK" u="sng" dirty="0">
                <a:solidFill>
                  <a:srgbClr val="FF0000"/>
                </a:solidFill>
              </a:rPr>
              <a:t>/</a:t>
            </a:r>
            <a:r>
              <a:rPr lang="sk-SK" u="sng" dirty="0" err="1">
                <a:solidFill>
                  <a:srgbClr val="FF0000"/>
                </a:solidFill>
              </a:rPr>
              <a:t>sk</a:t>
            </a:r>
            <a:r>
              <a:rPr lang="sk-SK" u="sng" dirty="0">
                <a:solidFill>
                  <a:srgbClr val="FF0000"/>
                </a:solidFill>
              </a:rPr>
              <a:t>/aktuality/novinky/325-nazov-oznamenie-o-uprave-sposobu-vkladania-rozpoctu-ziadosti-o-nfp-do-systemu-itms2014 </a:t>
            </a:r>
            <a:endParaRPr lang="sk-SK" dirty="0"/>
          </a:p>
          <a:p>
            <a:pPr marL="285750" indent="-285750">
              <a:buFontTx/>
              <a:buChar char="-"/>
            </a:pPr>
            <a:endParaRPr lang="sk-SK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Tx/>
              <a:buChar char="-"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46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700808"/>
            <a:ext cx="10344472" cy="4509129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743107" y="764704"/>
            <a:ext cx="1390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u="sng" dirty="0" smtClean="0">
                <a:solidFill>
                  <a:srgbClr val="FF0000"/>
                </a:solidFill>
              </a:rPr>
              <a:t>NESPRÁVNE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96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Vlastná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407EE4"/>
      </a:accent1>
      <a:accent2>
        <a:srgbClr val="EA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6755</TotalTime>
  <Words>1875</Words>
  <Application>Microsoft Office PowerPoint</Application>
  <PresentationFormat>Širokouhlá</PresentationFormat>
  <Paragraphs>683</Paragraphs>
  <Slides>29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29</vt:i4>
      </vt:variant>
    </vt:vector>
  </HeadingPairs>
  <TitlesOfParts>
    <vt:vector size="37" baseType="lpstr">
      <vt:lpstr>Arial</vt:lpstr>
      <vt:lpstr>Arial Narrow</vt:lpstr>
      <vt:lpstr>Calibri</vt:lpstr>
      <vt:lpstr>Tw Cen MT</vt:lpstr>
      <vt:lpstr>Wingdings</vt:lpstr>
      <vt:lpstr>Wingdings 2</vt:lpstr>
      <vt:lpstr>Bežný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 Ministerstvo pôdohospodárstva a rozvoja vidieka SR  Sekcia programov cezhraničnej spolupráce Odbor riadenia a implementácie programov cezhraničnej spolupráce Oddelenie spoločných technických sekretariátov programov cezhraničnej spolupráce Račianska 153/A  P. O. Box 1 830 03  Bratislava 33   Web stránka: www.sk-cz.eu Informácie ohľadom žiadostí o NFP: infoservis@land.gov.sk   </vt:lpstr>
    </vt:vector>
  </TitlesOfParts>
  <Company>SCCM01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Viskupová Monika</dc:creator>
  <cp:lastModifiedBy>Štrbková Michaela</cp:lastModifiedBy>
  <cp:revision>337</cp:revision>
  <cp:lastPrinted>2018-07-09T11:42:19Z</cp:lastPrinted>
  <dcterms:created xsi:type="dcterms:W3CDTF">2017-01-20T09:13:57Z</dcterms:created>
  <dcterms:modified xsi:type="dcterms:W3CDTF">2019-07-10T07:18:14Z</dcterms:modified>
</cp:coreProperties>
</file>